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8"/>
  </p:notesMasterIdLst>
  <p:sldIdLst>
    <p:sldId id="256" r:id="rId2"/>
    <p:sldId id="263" r:id="rId3"/>
    <p:sldId id="265" r:id="rId4"/>
    <p:sldId id="266" r:id="rId5"/>
    <p:sldId id="260" r:id="rId6"/>
    <p:sldId id="267" r:id="rId7"/>
    <p:sldId id="268" r:id="rId8"/>
    <p:sldId id="285" r:id="rId9"/>
    <p:sldId id="286" r:id="rId10"/>
    <p:sldId id="287" r:id="rId11"/>
    <p:sldId id="288" r:id="rId12"/>
    <p:sldId id="290" r:id="rId13"/>
    <p:sldId id="291" r:id="rId14"/>
    <p:sldId id="292" r:id="rId15"/>
    <p:sldId id="293" r:id="rId16"/>
    <p:sldId id="264" r:id="rId17"/>
  </p:sldIdLst>
  <p:sldSz cx="20104100" cy="11309350"/>
  <p:notesSz cx="9866313" cy="6735763"/>
  <p:embeddedFontLst>
    <p:embeddedFont>
      <p:font typeface="Barlow" panose="00000500000000000000" pitchFamily="2" charset="0"/>
      <p:regular r:id="rId19"/>
      <p:bold r:id="rId20"/>
      <p:italic r:id="rId21"/>
      <p:boldItalic r:id="rId22"/>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BA01"/>
    <a:srgbClr val="00ACC1"/>
    <a:srgbClr val="23361C"/>
    <a:srgbClr val="BBB8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848" y="2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275610" cy="337545"/>
          </a:xfrm>
          <a:prstGeom prst="rect">
            <a:avLst/>
          </a:prstGeom>
        </p:spPr>
        <p:txBody>
          <a:bodyPr vert="horz" lIns="48326" tIns="24163" rIns="48326" bIns="24163" rtlCol="0"/>
          <a:lstStyle>
            <a:lvl1pPr algn="l">
              <a:defRPr sz="600"/>
            </a:lvl1pPr>
          </a:lstStyle>
          <a:p>
            <a:endParaRPr lang="es-ES"/>
          </a:p>
        </p:txBody>
      </p:sp>
      <p:sp>
        <p:nvSpPr>
          <p:cNvPr id="3" name="Marcador de fecha 2"/>
          <p:cNvSpPr>
            <a:spLocks noGrp="1"/>
          </p:cNvSpPr>
          <p:nvPr>
            <p:ph type="dt" idx="1"/>
          </p:nvPr>
        </p:nvSpPr>
        <p:spPr>
          <a:xfrm>
            <a:off x="5588366" y="0"/>
            <a:ext cx="4275610" cy="337545"/>
          </a:xfrm>
          <a:prstGeom prst="rect">
            <a:avLst/>
          </a:prstGeom>
        </p:spPr>
        <p:txBody>
          <a:bodyPr vert="horz" lIns="48326" tIns="24163" rIns="48326" bIns="24163" rtlCol="0"/>
          <a:lstStyle>
            <a:lvl1pPr algn="r">
              <a:defRPr sz="600"/>
            </a:lvl1pPr>
          </a:lstStyle>
          <a:p>
            <a:fld id="{628C4D06-DD5B-4DE0-B577-06804A6FE16C}" type="datetimeFigureOut">
              <a:rPr lang="es-ES" smtClean="0"/>
              <a:t>26/04/2024</a:t>
            </a:fld>
            <a:endParaRPr lang="es-ES"/>
          </a:p>
        </p:txBody>
      </p:sp>
      <p:sp>
        <p:nvSpPr>
          <p:cNvPr id="4" name="Marcador de imagen de diapositiva 3"/>
          <p:cNvSpPr>
            <a:spLocks noGrp="1" noRot="1" noChangeAspect="1"/>
          </p:cNvSpPr>
          <p:nvPr>
            <p:ph type="sldImg" idx="2"/>
          </p:nvPr>
        </p:nvSpPr>
        <p:spPr>
          <a:xfrm>
            <a:off x="2914650" y="842963"/>
            <a:ext cx="4037013" cy="2271712"/>
          </a:xfrm>
          <a:prstGeom prst="rect">
            <a:avLst/>
          </a:prstGeom>
          <a:noFill/>
          <a:ln w="12700">
            <a:solidFill>
              <a:prstClr val="black"/>
            </a:solidFill>
          </a:ln>
        </p:spPr>
        <p:txBody>
          <a:bodyPr vert="horz" lIns="48326" tIns="24163" rIns="48326" bIns="24163" rtlCol="0" anchor="ctr"/>
          <a:lstStyle/>
          <a:p>
            <a:endParaRPr lang="es-ES"/>
          </a:p>
        </p:txBody>
      </p:sp>
      <p:sp>
        <p:nvSpPr>
          <p:cNvPr id="5" name="Marcador de notas 4"/>
          <p:cNvSpPr>
            <a:spLocks noGrp="1"/>
          </p:cNvSpPr>
          <p:nvPr>
            <p:ph type="body" sz="quarter" idx="3"/>
          </p:nvPr>
        </p:nvSpPr>
        <p:spPr>
          <a:xfrm>
            <a:off x="986320" y="3241185"/>
            <a:ext cx="7893674" cy="2653081"/>
          </a:xfrm>
          <a:prstGeom prst="rect">
            <a:avLst/>
          </a:prstGeom>
        </p:spPr>
        <p:txBody>
          <a:bodyPr vert="horz" lIns="48326" tIns="24163" rIns="48326" bIns="24163"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6398219"/>
            <a:ext cx="4275610" cy="337544"/>
          </a:xfrm>
          <a:prstGeom prst="rect">
            <a:avLst/>
          </a:prstGeom>
        </p:spPr>
        <p:txBody>
          <a:bodyPr vert="horz" lIns="48326" tIns="24163" rIns="48326" bIns="24163" rtlCol="0" anchor="b"/>
          <a:lstStyle>
            <a:lvl1pPr algn="l">
              <a:defRPr sz="600"/>
            </a:lvl1pPr>
          </a:lstStyle>
          <a:p>
            <a:endParaRPr lang="es-ES"/>
          </a:p>
        </p:txBody>
      </p:sp>
      <p:sp>
        <p:nvSpPr>
          <p:cNvPr id="7" name="Marcador de número de diapositiva 6"/>
          <p:cNvSpPr>
            <a:spLocks noGrp="1"/>
          </p:cNvSpPr>
          <p:nvPr>
            <p:ph type="sldNum" sz="quarter" idx="5"/>
          </p:nvPr>
        </p:nvSpPr>
        <p:spPr>
          <a:xfrm>
            <a:off x="5588366" y="6398219"/>
            <a:ext cx="4275610" cy="337544"/>
          </a:xfrm>
          <a:prstGeom prst="rect">
            <a:avLst/>
          </a:prstGeom>
        </p:spPr>
        <p:txBody>
          <a:bodyPr vert="horz" lIns="48326" tIns="24163" rIns="48326" bIns="24163" rtlCol="0" anchor="b"/>
          <a:lstStyle>
            <a:lvl1pPr algn="r">
              <a:defRPr sz="600"/>
            </a:lvl1pPr>
          </a:lstStyle>
          <a:p>
            <a:fld id="{39525E4E-8607-48CE-88E7-E0376EAAFCC5}" type="slidenum">
              <a:rPr lang="es-ES" smtClean="0"/>
              <a:t>‹Nº›</a:t>
            </a:fld>
            <a:endParaRPr lang="es-ES"/>
          </a:p>
        </p:txBody>
      </p:sp>
    </p:spTree>
    <p:extLst>
      <p:ext uri="{BB962C8B-B14F-4D97-AF65-F5344CB8AC3E}">
        <p14:creationId xmlns:p14="http://schemas.microsoft.com/office/powerpoint/2010/main" val="3581427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4:notes"/>
          <p:cNvSpPr>
            <a:spLocks noGrp="1" noRot="1" noChangeAspect="1"/>
          </p:cNvSpPr>
          <p:nvPr>
            <p:ph type="sldImg" idx="2"/>
          </p:nvPr>
        </p:nvSpPr>
        <p:spPr>
          <a:xfrm>
            <a:off x="-488950" y="476250"/>
            <a:ext cx="4224338" cy="2376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4:notes"/>
          <p:cNvSpPr txBox="1">
            <a:spLocks noGrp="1"/>
          </p:cNvSpPr>
          <p:nvPr>
            <p:ph type="body" idx="1"/>
          </p:nvPr>
        </p:nvSpPr>
        <p:spPr>
          <a:xfrm>
            <a:off x="324674" y="3011733"/>
            <a:ext cx="2597385" cy="2853220"/>
          </a:xfrm>
          <a:prstGeom prst="rect">
            <a:avLst/>
          </a:prstGeom>
        </p:spPr>
        <p:txBody>
          <a:bodyPr spcFirstLastPara="1" wrap="square" lIns="48318" tIns="48318" rIns="48318" bIns="48318" anchor="t" anchorCtr="0">
            <a:noAutofit/>
          </a:bodyPr>
          <a:lstStyle/>
          <a:p>
            <a:endParaRPr/>
          </a:p>
        </p:txBody>
      </p:sp>
    </p:spTree>
    <p:extLst>
      <p:ext uri="{BB962C8B-B14F-4D97-AF65-F5344CB8AC3E}">
        <p14:creationId xmlns:p14="http://schemas.microsoft.com/office/powerpoint/2010/main" val="2295315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435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24"/>
        <p:cNvGrpSpPr/>
        <p:nvPr/>
      </p:nvGrpSpPr>
      <p:grpSpPr>
        <a:xfrm>
          <a:off x="0" y="0"/>
          <a:ext cx="0" cy="0"/>
          <a:chOff x="0" y="0"/>
          <a:chExt cx="0" cy="0"/>
        </a:xfrm>
      </p:grpSpPr>
      <p:sp>
        <p:nvSpPr>
          <p:cNvPr id="2" name="Google Shape;75;p11">
            <a:extLst>
              <a:ext uri="{FF2B5EF4-FFF2-40B4-BE49-F238E27FC236}">
                <a16:creationId xmlns:a16="http://schemas.microsoft.com/office/drawing/2014/main" id="{3757C2F9-153D-B921-8617-169064B2B179}"/>
              </a:ext>
            </a:extLst>
          </p:cNvPr>
          <p:cNvSpPr/>
          <p:nvPr userDrawn="1"/>
        </p:nvSpPr>
        <p:spPr>
          <a:xfrm>
            <a:off x="2794655" y="-165"/>
            <a:ext cx="17309445" cy="11309350"/>
          </a:xfrm>
          <a:prstGeom prst="rect">
            <a:avLst/>
          </a:prstGeom>
          <a:solidFill>
            <a:srgbClr val="FFFFFF"/>
          </a:solidFill>
          <a:ln>
            <a:noFill/>
          </a:ln>
          <a:effectLst>
            <a:outerShdw blurRad="285750" dist="190500" dir="10800000" algn="bl" rotWithShape="0">
              <a:srgbClr val="000000">
                <a:alpha val="15000"/>
              </a:srgbClr>
            </a:outerShdw>
          </a:effectLst>
        </p:spPr>
        <p:txBody>
          <a:bodyPr spcFirstLastPara="1" wrap="square" lIns="201008" tIns="201008" rIns="201008" bIns="201008"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9768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5.emf"/><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6.emf"/><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8.emf"/></Relationships>
</file>

<file path=ppt/slides/_rels/slide1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921B63F-7799-4C42-AFAF-949D70CAAD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571"/>
            <a:ext cx="20104100" cy="11308556"/>
          </a:xfrm>
          <a:prstGeom prst="rect">
            <a:avLst/>
          </a:prstGeom>
        </p:spPr>
      </p:pic>
      <p:cxnSp>
        <p:nvCxnSpPr>
          <p:cNvPr id="11" name="Conector recto 10">
            <a:extLst>
              <a:ext uri="{FF2B5EF4-FFF2-40B4-BE49-F238E27FC236}">
                <a16:creationId xmlns:a16="http://schemas.microsoft.com/office/drawing/2014/main" id="{1470A473-216D-46FE-BD4F-5DE902DE349E}"/>
              </a:ext>
            </a:extLst>
          </p:cNvPr>
          <p:cNvCxnSpPr>
            <a:cxnSpLocks/>
          </p:cNvCxnSpPr>
          <p:nvPr/>
        </p:nvCxnSpPr>
        <p:spPr>
          <a:xfrm>
            <a:off x="2372257" y="8169275"/>
            <a:ext cx="15359586" cy="0"/>
          </a:xfrm>
          <a:prstGeom prst="line">
            <a:avLst/>
          </a:prstGeom>
          <a:ln>
            <a:solidFill>
              <a:srgbClr val="88BA01"/>
            </a:solidFill>
          </a:ln>
        </p:spPr>
        <p:style>
          <a:lnRef idx="1">
            <a:schemeClr val="accent1"/>
          </a:lnRef>
          <a:fillRef idx="0">
            <a:schemeClr val="accent1"/>
          </a:fillRef>
          <a:effectRef idx="0">
            <a:schemeClr val="accent1"/>
          </a:effectRef>
          <a:fontRef idx="minor">
            <a:schemeClr val="tx1"/>
          </a:fontRef>
        </p:style>
      </p:cxnSp>
      <p:sp>
        <p:nvSpPr>
          <p:cNvPr id="9" name="object 5">
            <a:extLst>
              <a:ext uri="{FF2B5EF4-FFF2-40B4-BE49-F238E27FC236}">
                <a16:creationId xmlns:a16="http://schemas.microsoft.com/office/drawing/2014/main" id="{7B0C8A37-3380-4A01-971D-761CADAC95C6}"/>
              </a:ext>
            </a:extLst>
          </p:cNvPr>
          <p:cNvSpPr txBox="1">
            <a:spLocks/>
          </p:cNvSpPr>
          <p:nvPr/>
        </p:nvSpPr>
        <p:spPr>
          <a:xfrm>
            <a:off x="679450" y="8623033"/>
            <a:ext cx="9123045" cy="1981953"/>
          </a:xfrm>
          <a:prstGeom prst="rect">
            <a:avLst/>
          </a:prstGeom>
        </p:spPr>
        <p:txBody>
          <a:bodyPr vert="horz" wrap="square" lIns="0" tIns="12065" rIns="0" bIns="0" rtlCol="0">
            <a:spAutoFit/>
          </a:bodyPr>
          <a:lstStyle>
            <a:lvl1pPr>
              <a:defRPr>
                <a:latin typeface="+mj-lt"/>
                <a:ea typeface="+mj-ea"/>
                <a:cs typeface="+mj-cs"/>
              </a:defRPr>
            </a:lvl1pPr>
          </a:lstStyle>
          <a:p>
            <a:pPr algn="ctr"/>
            <a:r>
              <a:rPr lang="es-ES" sz="3200" b="1" dirty="0">
                <a:solidFill>
                  <a:srgbClr val="FFFFFF"/>
                </a:solidFill>
                <a:latin typeface="Barlow"/>
                <a:sym typeface="Barlow"/>
              </a:rPr>
              <a:t>EL ROL DEL MECANISMO DE AJUSTE EN FRONTERA DEL CARBONO (CBAM) EN LA RUTA DE LA NEUTRALIDAD CLIMATICA DEL SECTOR CEMENTERO EUROPEO AL 2050</a:t>
            </a:r>
          </a:p>
        </p:txBody>
      </p:sp>
      <p:sp>
        <p:nvSpPr>
          <p:cNvPr id="12" name="object 5">
            <a:extLst>
              <a:ext uri="{FF2B5EF4-FFF2-40B4-BE49-F238E27FC236}">
                <a16:creationId xmlns:a16="http://schemas.microsoft.com/office/drawing/2014/main" id="{1804CA68-EC4D-421E-8F03-8A800C05E58E}"/>
              </a:ext>
            </a:extLst>
          </p:cNvPr>
          <p:cNvSpPr txBox="1">
            <a:spLocks/>
          </p:cNvSpPr>
          <p:nvPr/>
        </p:nvSpPr>
        <p:spPr>
          <a:xfrm>
            <a:off x="10551161" y="8855075"/>
            <a:ext cx="7501887" cy="1256113"/>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tabLst>
                <a:tab pos="2099310" algn="l"/>
              </a:tabLst>
            </a:pPr>
            <a:r>
              <a:rPr lang="es-MX" sz="4500" spc="-25" dirty="0">
                <a:solidFill>
                  <a:schemeClr val="bg1"/>
                </a:solidFill>
                <a:latin typeface="HelveticaNeueLT Std Cn" panose="020B0506030502030204" pitchFamily="34" charset="0"/>
              </a:rPr>
              <a:t>Aniceto Zaragoza Ramírez</a:t>
            </a:r>
          </a:p>
          <a:p>
            <a:pPr marL="12700">
              <a:spcBef>
                <a:spcPts val="95"/>
              </a:spcBef>
              <a:tabLst>
                <a:tab pos="2099310" algn="l"/>
              </a:tabLst>
            </a:pPr>
            <a:r>
              <a:rPr lang="es-MX" sz="3500" spc="-25" dirty="0">
                <a:solidFill>
                  <a:schemeClr val="bg1"/>
                </a:solidFill>
                <a:latin typeface="HelveticaNeueLT Std Cn" panose="020B0506030502030204" pitchFamily="34" charset="0"/>
              </a:rPr>
              <a:t>Director General Oficemen</a:t>
            </a:r>
          </a:p>
        </p:txBody>
      </p:sp>
      <p:cxnSp>
        <p:nvCxnSpPr>
          <p:cNvPr id="15" name="Conector recto 14">
            <a:extLst>
              <a:ext uri="{FF2B5EF4-FFF2-40B4-BE49-F238E27FC236}">
                <a16:creationId xmlns:a16="http://schemas.microsoft.com/office/drawing/2014/main" id="{D036E2DC-1138-47E0-B8A4-B90792555809}"/>
              </a:ext>
            </a:extLst>
          </p:cNvPr>
          <p:cNvCxnSpPr>
            <a:cxnSpLocks/>
          </p:cNvCxnSpPr>
          <p:nvPr/>
        </p:nvCxnSpPr>
        <p:spPr>
          <a:xfrm>
            <a:off x="10052050" y="8759231"/>
            <a:ext cx="0" cy="1447800"/>
          </a:xfrm>
          <a:prstGeom prst="line">
            <a:avLst/>
          </a:prstGeom>
          <a:ln>
            <a:solidFill>
              <a:srgbClr val="88BA01"/>
            </a:solidFill>
          </a:ln>
        </p:spPr>
        <p:style>
          <a:lnRef idx="1">
            <a:schemeClr val="accent1"/>
          </a:lnRef>
          <a:fillRef idx="0">
            <a:schemeClr val="accent1"/>
          </a:fillRef>
          <a:effectRef idx="0">
            <a:schemeClr val="accent1"/>
          </a:effectRef>
          <a:fontRef idx="minor">
            <a:schemeClr val="tx1"/>
          </a:fontRef>
        </p:style>
      </p:cxnSp>
      <p:grpSp>
        <p:nvGrpSpPr>
          <p:cNvPr id="7" name="Grupo 6">
            <a:extLst>
              <a:ext uri="{FF2B5EF4-FFF2-40B4-BE49-F238E27FC236}">
                <a16:creationId xmlns:a16="http://schemas.microsoft.com/office/drawing/2014/main" id="{4BA69F8E-7BBA-171E-28E4-5A88D8CC8896}"/>
              </a:ext>
            </a:extLst>
          </p:cNvPr>
          <p:cNvGrpSpPr/>
          <p:nvPr/>
        </p:nvGrpSpPr>
        <p:grpSpPr>
          <a:xfrm>
            <a:off x="3111686" y="777875"/>
            <a:ext cx="15824504" cy="5578152"/>
            <a:chOff x="3111686" y="777875"/>
            <a:chExt cx="15824504" cy="5578152"/>
          </a:xfrm>
        </p:grpSpPr>
        <p:pic>
          <p:nvPicPr>
            <p:cNvPr id="8" name="Imagen 7">
              <a:extLst>
                <a:ext uri="{FF2B5EF4-FFF2-40B4-BE49-F238E27FC236}">
                  <a16:creationId xmlns:a16="http://schemas.microsoft.com/office/drawing/2014/main" id="{4EF85BA6-04BC-4B73-9136-351D8D3770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43473" b="41091"/>
            <a:stretch/>
          </p:blipFill>
          <p:spPr>
            <a:xfrm>
              <a:off x="3111686" y="3554830"/>
              <a:ext cx="8546728" cy="2801197"/>
            </a:xfrm>
            <a:prstGeom prst="rect">
              <a:avLst/>
            </a:prstGeom>
          </p:spPr>
        </p:pic>
        <p:pic>
          <p:nvPicPr>
            <p:cNvPr id="3" name="Imagen 2">
              <a:extLst>
                <a:ext uri="{FF2B5EF4-FFF2-40B4-BE49-F238E27FC236}">
                  <a16:creationId xmlns:a16="http://schemas.microsoft.com/office/drawing/2014/main" id="{E9B386B3-23F4-C614-0E17-0B63E2C740D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9786"/>
            <a:stretch/>
          </p:blipFill>
          <p:spPr>
            <a:xfrm>
              <a:off x="15056340" y="777875"/>
              <a:ext cx="3879850" cy="4038600"/>
            </a:xfrm>
            <a:prstGeom prst="rect">
              <a:avLst/>
            </a:prstGeom>
          </p:spPr>
        </p:pic>
      </p:grpSp>
      <p:pic>
        <p:nvPicPr>
          <p:cNvPr id="16" name="Imagen 15" descr="Texto&#10;&#10;Descripción generada automáticamente">
            <a:extLst>
              <a:ext uri="{FF2B5EF4-FFF2-40B4-BE49-F238E27FC236}">
                <a16:creationId xmlns:a16="http://schemas.microsoft.com/office/drawing/2014/main" id="{E20D3F47-21A4-C97F-E82F-D26DA45C85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174" y="6714033"/>
            <a:ext cx="1157101" cy="1157101"/>
          </a:xfrm>
          <a:prstGeom prst="rect">
            <a:avLst/>
          </a:prstGeom>
        </p:spPr>
      </p:pic>
      <p:sp>
        <p:nvSpPr>
          <p:cNvPr id="17" name="CuadroTexto 16">
            <a:extLst>
              <a:ext uri="{FF2B5EF4-FFF2-40B4-BE49-F238E27FC236}">
                <a16:creationId xmlns:a16="http://schemas.microsoft.com/office/drawing/2014/main" id="{AD6FA055-1E13-70BF-F1EF-88B7095CCC6F}"/>
              </a:ext>
            </a:extLst>
          </p:cNvPr>
          <p:cNvSpPr txBox="1"/>
          <p:nvPr/>
        </p:nvSpPr>
        <p:spPr>
          <a:xfrm>
            <a:off x="5545308" y="6749807"/>
            <a:ext cx="2590800" cy="1015663"/>
          </a:xfrm>
          <a:prstGeom prst="rect">
            <a:avLst/>
          </a:prstGeom>
          <a:noFill/>
        </p:spPr>
        <p:txBody>
          <a:bodyPr wrap="square" rtlCol="0">
            <a:spAutoFit/>
          </a:bodyPr>
          <a:lstStyle/>
          <a:p>
            <a:r>
              <a:rPr lang="es-MX" sz="6000" b="1" dirty="0">
                <a:solidFill>
                  <a:schemeClr val="bg1"/>
                </a:solidFill>
                <a:latin typeface="Arial" panose="020B0604020202020204" pitchFamily="34" charset="0"/>
                <a:ea typeface="ADLaM Display" panose="02010000000000000000" pitchFamily="2" charset="0"/>
                <a:cs typeface="Arial" panose="020B0604020202020204" pitchFamily="34" charset="0"/>
              </a:rPr>
              <a:t>06</a:t>
            </a:r>
            <a:endParaRPr lang="es-CO" sz="4400" dirty="0">
              <a:solidFill>
                <a:schemeClr val="bg1"/>
              </a:solidFill>
            </a:endParaRPr>
          </a:p>
        </p:txBody>
      </p:sp>
      <p:sp>
        <p:nvSpPr>
          <p:cNvPr id="19" name="CuadroTexto 18">
            <a:extLst>
              <a:ext uri="{FF2B5EF4-FFF2-40B4-BE49-F238E27FC236}">
                <a16:creationId xmlns:a16="http://schemas.microsoft.com/office/drawing/2014/main" id="{00A51720-2918-598C-260F-ED3909AFA07A}"/>
              </a:ext>
            </a:extLst>
          </p:cNvPr>
          <p:cNvSpPr txBox="1"/>
          <p:nvPr/>
        </p:nvSpPr>
        <p:spPr>
          <a:xfrm>
            <a:off x="7248382" y="6749807"/>
            <a:ext cx="2590800" cy="1015663"/>
          </a:xfrm>
          <a:prstGeom prst="rect">
            <a:avLst/>
          </a:prstGeom>
          <a:noFill/>
        </p:spPr>
        <p:txBody>
          <a:bodyPr wrap="square" rtlCol="0">
            <a:spAutoFit/>
          </a:bodyPr>
          <a:lstStyle/>
          <a:p>
            <a:r>
              <a:rPr lang="es-MX" sz="6000" b="1" dirty="0">
                <a:solidFill>
                  <a:schemeClr val="bg1"/>
                </a:solidFill>
                <a:latin typeface="Arial" panose="020B0604020202020204" pitchFamily="34" charset="0"/>
                <a:ea typeface="ADLaM Display" panose="02010000000000000000" pitchFamily="2" charset="0"/>
                <a:cs typeface="Arial" panose="020B0604020202020204" pitchFamily="34" charset="0"/>
              </a:rPr>
              <a:t>09</a:t>
            </a:r>
            <a:endParaRPr lang="es-CO" sz="4400" dirty="0">
              <a:solidFill>
                <a:schemeClr val="bg1"/>
              </a:solidFill>
            </a:endParaRPr>
          </a:p>
        </p:txBody>
      </p:sp>
      <p:sp>
        <p:nvSpPr>
          <p:cNvPr id="21" name="CuadroTexto 20">
            <a:extLst>
              <a:ext uri="{FF2B5EF4-FFF2-40B4-BE49-F238E27FC236}">
                <a16:creationId xmlns:a16="http://schemas.microsoft.com/office/drawing/2014/main" id="{5C9D129D-E184-B60C-98D2-FF7123DF2C23}"/>
              </a:ext>
            </a:extLst>
          </p:cNvPr>
          <p:cNvSpPr txBox="1"/>
          <p:nvPr/>
        </p:nvSpPr>
        <p:spPr>
          <a:xfrm>
            <a:off x="6233929" y="7557523"/>
            <a:ext cx="2937656" cy="523220"/>
          </a:xfrm>
          <a:prstGeom prst="rect">
            <a:avLst/>
          </a:prstGeom>
          <a:noFill/>
        </p:spPr>
        <p:txBody>
          <a:bodyPr wrap="square" rtlCol="0">
            <a:spAutoFit/>
          </a:bodyPr>
          <a:lstStyle/>
          <a:p>
            <a:r>
              <a:rPr lang="es-MX" sz="2800" b="1" dirty="0">
                <a:solidFill>
                  <a:schemeClr val="bg1"/>
                </a:solidFill>
                <a:latin typeface="Arial" panose="020B0604020202020204" pitchFamily="34" charset="0"/>
                <a:cs typeface="Arial" panose="020B0604020202020204" pitchFamily="34" charset="0"/>
              </a:rPr>
              <a:t>MAYO</a:t>
            </a:r>
            <a:endParaRPr lang="es-CO" sz="2800" b="1" dirty="0">
              <a:solidFill>
                <a:schemeClr val="bg1"/>
              </a:solidFill>
              <a:latin typeface="Arial" panose="020B0604020202020204" pitchFamily="34" charset="0"/>
              <a:cs typeface="Arial" panose="020B0604020202020204" pitchFamily="34" charset="0"/>
            </a:endParaRPr>
          </a:p>
        </p:txBody>
      </p:sp>
      <p:sp>
        <p:nvSpPr>
          <p:cNvPr id="22" name="CuadroTexto 21">
            <a:extLst>
              <a:ext uri="{FF2B5EF4-FFF2-40B4-BE49-F238E27FC236}">
                <a16:creationId xmlns:a16="http://schemas.microsoft.com/office/drawing/2014/main" id="{71F63901-AA9F-49A3-42FF-E8DF3385D944}"/>
              </a:ext>
            </a:extLst>
          </p:cNvPr>
          <p:cNvSpPr txBox="1"/>
          <p:nvPr/>
        </p:nvSpPr>
        <p:spPr>
          <a:xfrm>
            <a:off x="8310537" y="6823387"/>
            <a:ext cx="677108" cy="1115420"/>
          </a:xfrm>
          <a:prstGeom prst="rect">
            <a:avLst/>
          </a:prstGeom>
          <a:noFill/>
        </p:spPr>
        <p:txBody>
          <a:bodyPr vert="vert270" wrap="square" rtlCol="0">
            <a:spAutoFit/>
          </a:bodyPr>
          <a:lstStyle/>
          <a:p>
            <a:r>
              <a:rPr lang="es-MX" sz="3200" b="1" dirty="0">
                <a:solidFill>
                  <a:srgbClr val="88BA01"/>
                </a:solidFill>
                <a:latin typeface="Arial" panose="020B0604020202020204" pitchFamily="34" charset="0"/>
                <a:cs typeface="Arial" panose="020B0604020202020204" pitchFamily="34" charset="0"/>
              </a:rPr>
              <a:t>2024</a:t>
            </a:r>
            <a:endParaRPr lang="es-CO" sz="3200" b="1" dirty="0">
              <a:solidFill>
                <a:srgbClr val="88BA01"/>
              </a:solidFill>
              <a:latin typeface="Arial" panose="020B0604020202020204" pitchFamily="34" charset="0"/>
              <a:cs typeface="Arial" panose="020B0604020202020204" pitchFamily="34" charset="0"/>
            </a:endParaRPr>
          </a:p>
        </p:txBody>
      </p:sp>
      <p:cxnSp>
        <p:nvCxnSpPr>
          <p:cNvPr id="24" name="Conector recto 23">
            <a:extLst>
              <a:ext uri="{FF2B5EF4-FFF2-40B4-BE49-F238E27FC236}">
                <a16:creationId xmlns:a16="http://schemas.microsoft.com/office/drawing/2014/main" id="{C3B0A4A2-4B5A-9545-584A-48444E00CDC9}"/>
              </a:ext>
            </a:extLst>
          </p:cNvPr>
          <p:cNvCxnSpPr/>
          <p:nvPr/>
        </p:nvCxnSpPr>
        <p:spPr>
          <a:xfrm>
            <a:off x="9171585" y="6799954"/>
            <a:ext cx="0" cy="9153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85BECA9E-ADD4-3A26-49E5-88CBFBB045E3}"/>
              </a:ext>
            </a:extLst>
          </p:cNvPr>
          <p:cNvSpPr txBox="1"/>
          <p:nvPr/>
        </p:nvSpPr>
        <p:spPr>
          <a:xfrm>
            <a:off x="6590832" y="6945982"/>
            <a:ext cx="1306285" cy="584775"/>
          </a:xfrm>
          <a:prstGeom prst="rect">
            <a:avLst/>
          </a:prstGeom>
          <a:noFill/>
        </p:spPr>
        <p:txBody>
          <a:bodyPr wrap="square" rtlCol="0">
            <a:spAutoFit/>
          </a:bodyPr>
          <a:lstStyle/>
          <a:p>
            <a:r>
              <a:rPr lang="es-MX" sz="3200" dirty="0">
                <a:solidFill>
                  <a:srgbClr val="88BA01"/>
                </a:solidFill>
              </a:rPr>
              <a:t>AL</a:t>
            </a:r>
            <a:endParaRPr lang="es-CO" sz="3200" dirty="0">
              <a:solidFill>
                <a:srgbClr val="88BA01"/>
              </a:solidFill>
            </a:endParaRPr>
          </a:p>
        </p:txBody>
      </p:sp>
      <p:pic>
        <p:nvPicPr>
          <p:cNvPr id="27" name="Imagen 26" descr="Icono&#10;&#10;Descripción generada automáticamente">
            <a:extLst>
              <a:ext uri="{FF2B5EF4-FFF2-40B4-BE49-F238E27FC236}">
                <a16:creationId xmlns:a16="http://schemas.microsoft.com/office/drawing/2014/main" id="{BE259DA9-A739-8843-764D-14EA298291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989" y="6869848"/>
            <a:ext cx="895622" cy="895622"/>
          </a:xfrm>
          <a:prstGeom prst="rect">
            <a:avLst/>
          </a:prstGeom>
        </p:spPr>
      </p:pic>
      <p:sp>
        <p:nvSpPr>
          <p:cNvPr id="28" name="CuadroTexto 27">
            <a:extLst>
              <a:ext uri="{FF2B5EF4-FFF2-40B4-BE49-F238E27FC236}">
                <a16:creationId xmlns:a16="http://schemas.microsoft.com/office/drawing/2014/main" id="{FA31B7D3-39E5-65FD-67F6-7BCFA3232480}"/>
              </a:ext>
            </a:extLst>
          </p:cNvPr>
          <p:cNvSpPr txBox="1"/>
          <p:nvPr/>
        </p:nvSpPr>
        <p:spPr>
          <a:xfrm>
            <a:off x="10521755" y="6823387"/>
            <a:ext cx="2937656" cy="954107"/>
          </a:xfrm>
          <a:prstGeom prst="rect">
            <a:avLst/>
          </a:prstGeom>
          <a:noFill/>
        </p:spPr>
        <p:txBody>
          <a:bodyPr wrap="square" rtlCol="0">
            <a:spAutoFit/>
          </a:bodyPr>
          <a:lstStyle/>
          <a:p>
            <a:r>
              <a:rPr lang="es-MX" sz="2800" dirty="0">
                <a:solidFill>
                  <a:schemeClr val="bg1"/>
                </a:solidFill>
                <a:latin typeface="Arial" panose="020B0604020202020204" pitchFamily="34" charset="0"/>
                <a:cs typeface="Arial" panose="020B0604020202020204" pitchFamily="34" charset="0"/>
              </a:rPr>
              <a:t>Ciudad de Guatemala</a:t>
            </a:r>
            <a:endParaRPr lang="es-CO" sz="28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4" name="Google Shape;90;p15">
            <a:extLst>
              <a:ext uri="{FF2B5EF4-FFF2-40B4-BE49-F238E27FC236}">
                <a16:creationId xmlns:a16="http://schemas.microsoft.com/office/drawing/2014/main" id="{174A910F-6BD7-6494-ADDC-73037F512932}"/>
              </a:ext>
            </a:extLst>
          </p:cNvPr>
          <p:cNvSpPr txBox="1">
            <a:spLocks/>
          </p:cNvSpPr>
          <p:nvPr/>
        </p:nvSpPr>
        <p:spPr>
          <a:xfrm>
            <a:off x="10052050" y="1793001"/>
            <a:ext cx="9372600" cy="7722627"/>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9pPr>
          </a:lstStyle>
          <a:p>
            <a:r>
              <a:rPr lang="es-ES" dirty="0"/>
              <a:t>ANTECEDENTES</a:t>
            </a:r>
          </a:p>
          <a:p>
            <a:pPr algn="just"/>
            <a:r>
              <a:rPr lang="es-ES" sz="2700" spc="-15" dirty="0">
                <a:solidFill>
                  <a:srgbClr val="696969"/>
                </a:solidFill>
                <a:latin typeface="Arial"/>
                <a:cs typeface="Arial"/>
              </a:rPr>
              <a:t>En el reto global de la lucha contra el cambio climático existen diferentes perspectivas, según regiones del mundo, que básicamente se diferencian en el reparto del esfuerzo  y en el tiempo de adaptación.</a:t>
            </a:r>
            <a:br>
              <a:rPr lang="es-ES" sz="2700" spc="-15" dirty="0">
                <a:solidFill>
                  <a:srgbClr val="696969"/>
                </a:solidFill>
                <a:latin typeface="Arial"/>
                <a:cs typeface="Arial"/>
              </a:rPr>
            </a:br>
            <a:br>
              <a:rPr lang="es-ES" sz="2700" spc="-15" dirty="0">
                <a:solidFill>
                  <a:srgbClr val="696969"/>
                </a:solidFill>
                <a:latin typeface="Arial"/>
                <a:cs typeface="Arial"/>
              </a:rPr>
            </a:br>
            <a:r>
              <a:rPr lang="es-ES" sz="2700" spc="-15" dirty="0">
                <a:solidFill>
                  <a:srgbClr val="696969"/>
                </a:solidFill>
                <a:latin typeface="Arial"/>
                <a:cs typeface="Arial"/>
              </a:rPr>
              <a:t>Europa ha apostado claramente por ejercer el liderazgo en esta transición, no solo por convencimiento moral y medioambiental, sino porque lo concibe como una oportunidad para mejorar su autonomía estratégica y para abrir nuevas líneas de innovación y desarrollo.</a:t>
            </a:r>
            <a:br>
              <a:rPr lang="es-ES" sz="2700" spc="-15" dirty="0">
                <a:solidFill>
                  <a:srgbClr val="696969"/>
                </a:solidFill>
                <a:latin typeface="Arial"/>
                <a:cs typeface="Arial"/>
              </a:rPr>
            </a:br>
            <a:br>
              <a:rPr lang="es-ES" sz="2700" spc="-15" dirty="0">
                <a:solidFill>
                  <a:srgbClr val="696969"/>
                </a:solidFill>
                <a:latin typeface="Arial"/>
                <a:cs typeface="Arial"/>
              </a:rPr>
            </a:br>
            <a:r>
              <a:rPr lang="es-ES" sz="2700" spc="-15" dirty="0">
                <a:solidFill>
                  <a:srgbClr val="696969"/>
                </a:solidFill>
                <a:latin typeface="Arial"/>
                <a:cs typeface="Arial"/>
              </a:rPr>
              <a:t>Pero de momento, lo que es más visible es el imparable aumento de los costes, provocados por la escasez de derechos de emisión (valores entre 80 y 100 euros por tonelada); la obligada transformación energética y las consecuencias de la crisis internacional provocada por la COVID 19 y la guerra de Ucrania.</a:t>
            </a:r>
          </a:p>
        </p:txBody>
      </p:sp>
    </p:spTree>
    <p:extLst>
      <p:ext uri="{BB962C8B-B14F-4D97-AF65-F5344CB8AC3E}">
        <p14:creationId xmlns:p14="http://schemas.microsoft.com/office/powerpoint/2010/main" val="78613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3" name="Google Shape;90;p15">
            <a:extLst>
              <a:ext uri="{FF2B5EF4-FFF2-40B4-BE49-F238E27FC236}">
                <a16:creationId xmlns:a16="http://schemas.microsoft.com/office/drawing/2014/main" id="{BAA69184-8BF0-A4F1-58AF-109155135A85}"/>
              </a:ext>
            </a:extLst>
          </p:cNvPr>
          <p:cNvSpPr txBox="1">
            <a:spLocks/>
          </p:cNvSpPr>
          <p:nvPr/>
        </p:nvSpPr>
        <p:spPr>
          <a:xfrm>
            <a:off x="10343081" y="1713717"/>
            <a:ext cx="9594850" cy="8981946"/>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EL PRESENTE</a:t>
            </a:r>
          </a:p>
          <a:p>
            <a:pPr algn="l"/>
            <a:r>
              <a:rPr lang="es-ES" sz="2700" spc="-15" dirty="0">
                <a:solidFill>
                  <a:srgbClr val="696969"/>
                </a:solidFill>
                <a:latin typeface="Arial"/>
                <a:cs typeface="Arial"/>
              </a:rPr>
              <a:t>Aunque los precios de los derechos de emisión empiezan a acercarse a los umbrales económicos de cambio tecnológico…</a:t>
            </a:r>
            <a:br>
              <a:rPr lang="es-ES" sz="2700" spc="-15" dirty="0">
                <a:solidFill>
                  <a:srgbClr val="696969"/>
                </a:solidFill>
                <a:latin typeface="Arial"/>
                <a:cs typeface="Arial"/>
              </a:rPr>
            </a:br>
            <a:endParaRPr lang="es-ES" sz="2700" spc="-15" dirty="0">
              <a:solidFill>
                <a:srgbClr val="696969"/>
              </a:solidFill>
              <a:latin typeface="Arial"/>
              <a:cs typeface="Arial"/>
            </a:endParaRPr>
          </a:p>
          <a:p>
            <a:pPr algn="l"/>
            <a:r>
              <a:rPr lang="es-ES" sz="2700" spc="-15" dirty="0">
                <a:solidFill>
                  <a:srgbClr val="696969"/>
                </a:solidFill>
                <a:latin typeface="Arial"/>
                <a:cs typeface="Arial"/>
              </a:rPr>
              <a:t>… por ahora, la desproporción de costes entre las diferentes áreas del mundo pone en riesgo esta transición ya que es mucho más económico importar que producir localmente (con una huella mucho menor).</a:t>
            </a:r>
            <a:br>
              <a:rPr lang="es-ES" sz="2700" spc="-15" dirty="0">
                <a:solidFill>
                  <a:srgbClr val="696969"/>
                </a:solidFill>
                <a:latin typeface="Arial"/>
                <a:cs typeface="Arial"/>
              </a:rPr>
            </a:br>
            <a:br>
              <a:rPr lang="es-ES" sz="2700" spc="-15" dirty="0">
                <a:solidFill>
                  <a:srgbClr val="696969"/>
                </a:solidFill>
                <a:latin typeface="Arial"/>
                <a:cs typeface="Arial"/>
              </a:rPr>
            </a:br>
            <a:r>
              <a:rPr lang="es-ES" sz="2700" spc="-15" dirty="0">
                <a:solidFill>
                  <a:srgbClr val="696969"/>
                </a:solidFill>
                <a:latin typeface="Arial"/>
                <a:cs typeface="Arial"/>
              </a:rPr>
              <a:t>Por otro lado, la UE quiere acelerar la reducción de emisiones, algo que vincula directamente a la eliminación de derechos gratuitos y a su sólido apoyo a la innovación industrial. </a:t>
            </a:r>
            <a:br>
              <a:rPr lang="es-ES" sz="2700" spc="-15" dirty="0">
                <a:solidFill>
                  <a:srgbClr val="696969"/>
                </a:solidFill>
                <a:latin typeface="Arial"/>
                <a:cs typeface="Arial"/>
              </a:rPr>
            </a:br>
            <a:br>
              <a:rPr lang="es-ES" sz="2700" spc="-15" dirty="0">
                <a:solidFill>
                  <a:srgbClr val="696969"/>
                </a:solidFill>
                <a:latin typeface="Arial"/>
                <a:cs typeface="Arial"/>
              </a:rPr>
            </a:br>
            <a:r>
              <a:rPr lang="es-ES" sz="2700" spc="-15" dirty="0">
                <a:solidFill>
                  <a:srgbClr val="696969"/>
                </a:solidFill>
                <a:latin typeface="Arial"/>
                <a:cs typeface="Arial"/>
              </a:rPr>
              <a:t>Si esta situación se prolonga en el  tiempo, algunas industrias europeas desaparecerían por imposibilidad de competir, al tiempo que aumentarían las emisiones globales ( en nuestro caso, básicamente por peor eficiencia en la producción de clinker y por el transporte internacional).</a:t>
            </a:r>
            <a:endParaRPr lang="es-ES" dirty="0"/>
          </a:p>
        </p:txBody>
      </p:sp>
    </p:spTree>
    <p:extLst>
      <p:ext uri="{BB962C8B-B14F-4D97-AF65-F5344CB8AC3E}">
        <p14:creationId xmlns:p14="http://schemas.microsoft.com/office/powerpoint/2010/main" val="3138678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4" name="Google Shape;90;p15">
            <a:extLst>
              <a:ext uri="{FF2B5EF4-FFF2-40B4-BE49-F238E27FC236}">
                <a16:creationId xmlns:a16="http://schemas.microsoft.com/office/drawing/2014/main" id="{AF0B0255-8272-7D9E-E8B1-EC020AA48820}"/>
              </a:ext>
            </a:extLst>
          </p:cNvPr>
          <p:cNvSpPr txBox="1">
            <a:spLocks/>
          </p:cNvSpPr>
          <p:nvPr/>
        </p:nvSpPr>
        <p:spPr>
          <a:xfrm>
            <a:off x="10363134" y="1158875"/>
            <a:ext cx="8534400" cy="9425657"/>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endParaRPr lang="es-ES" dirty="0"/>
          </a:p>
          <a:p>
            <a:r>
              <a:rPr lang="es-ES" dirty="0"/>
              <a:t>LA RESPUESTA</a:t>
            </a:r>
          </a:p>
          <a:p>
            <a:r>
              <a:rPr lang="es-ES" sz="2700" spc="-15" dirty="0">
                <a:solidFill>
                  <a:srgbClr val="696969"/>
                </a:solidFill>
                <a:latin typeface="Arial"/>
                <a:cs typeface="Arial"/>
              </a:rPr>
              <a:t>La respuesta de la UE a este dilema es el mecanismo del CBAM (en inglés)  o MAFC (en español):</a:t>
            </a:r>
            <a:br>
              <a:rPr lang="es-ES" sz="2700" spc="-15" dirty="0">
                <a:solidFill>
                  <a:srgbClr val="696969"/>
                </a:solidFill>
                <a:latin typeface="Arial"/>
                <a:cs typeface="Arial"/>
              </a:rPr>
            </a:br>
            <a:br>
              <a:rPr lang="es-ES" sz="2700" spc="-15" dirty="0">
                <a:solidFill>
                  <a:srgbClr val="696969"/>
                </a:solidFill>
                <a:latin typeface="Arial"/>
                <a:cs typeface="Arial"/>
              </a:rPr>
            </a:br>
            <a:r>
              <a:rPr lang="es-ES" sz="2700" spc="-15" dirty="0">
                <a:solidFill>
                  <a:srgbClr val="696969"/>
                </a:solidFill>
                <a:latin typeface="Arial"/>
                <a:cs typeface="Arial"/>
              </a:rPr>
              <a:t>“ se deben igualar las condiciones de competencia de manera progresiva y todos los actores económicos tendrán que pagar por su huella de carbono (alcance 1 y 2)”, al tiempo que el transporte se incorpora a la Directiva de Derechos de Emisión (lo que significa que también pagarán costes de co2 los fletes de las mercancías).</a:t>
            </a:r>
            <a:br>
              <a:rPr lang="es-ES" sz="2700" spc="-15" dirty="0">
                <a:solidFill>
                  <a:srgbClr val="696969"/>
                </a:solidFill>
                <a:latin typeface="Arial"/>
                <a:cs typeface="Arial"/>
              </a:rPr>
            </a:br>
            <a:br>
              <a:rPr lang="es-ES" sz="2700" spc="-15" dirty="0">
                <a:solidFill>
                  <a:srgbClr val="696969"/>
                </a:solidFill>
                <a:latin typeface="Arial"/>
                <a:cs typeface="Arial"/>
              </a:rPr>
            </a:br>
            <a:r>
              <a:rPr lang="es-ES" sz="2700" spc="-15" dirty="0">
                <a:solidFill>
                  <a:srgbClr val="696969"/>
                </a:solidFill>
                <a:latin typeface="Arial"/>
                <a:cs typeface="Arial"/>
              </a:rPr>
              <a:t>Este entorno de reequilibrio otorgará seguridad jurídica al cambio tecnológico y al extraordinario esfuerzo inversor asociado, que además será apoyado por el Fondo de Innovación de la UE que se alimenta de los derechos de CO2 vendidos –que en el medio plazo serán la mayoría-.</a:t>
            </a:r>
          </a:p>
          <a:p>
            <a:endParaRPr lang="es-ES" dirty="0"/>
          </a:p>
        </p:txBody>
      </p:sp>
    </p:spTree>
    <p:extLst>
      <p:ext uri="{BB962C8B-B14F-4D97-AF65-F5344CB8AC3E}">
        <p14:creationId xmlns:p14="http://schemas.microsoft.com/office/powerpoint/2010/main" val="4169707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7853" y="373393"/>
            <a:ext cx="5842008" cy="984488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0" y="1091076"/>
            <a:ext cx="11728450" cy="1652499"/>
          </a:xfrm>
          <a:custGeom>
            <a:avLst/>
            <a:gdLst/>
            <a:ahLst/>
            <a:cxnLst/>
            <a:rect l="l" t="t" r="r" b="b"/>
            <a:pathLst>
              <a:path w="7117715" h="1491614">
                <a:moveTo>
                  <a:pt x="0" y="1491022"/>
                </a:moveTo>
                <a:lnTo>
                  <a:pt x="7117207" y="1491022"/>
                </a:lnTo>
                <a:lnTo>
                  <a:pt x="7117207" y="0"/>
                </a:lnTo>
                <a:lnTo>
                  <a:pt x="0" y="0"/>
                </a:lnTo>
                <a:lnTo>
                  <a:pt x="0" y="1491022"/>
                </a:lnTo>
                <a:close/>
              </a:path>
            </a:pathLst>
          </a:custGeom>
          <a:solidFill>
            <a:srgbClr val="88BA01"/>
          </a:solidFill>
        </p:spPr>
        <p:txBody>
          <a:bodyPr wrap="square" lIns="0" tIns="0" rIns="0" bIns="0" rtlCol="0"/>
          <a:lstStyle/>
          <a:p>
            <a:endParaRPr/>
          </a:p>
        </p:txBody>
      </p:sp>
      <p:sp>
        <p:nvSpPr>
          <p:cNvPr id="4" name="object 4"/>
          <p:cNvSpPr txBox="1">
            <a:spLocks noGrp="1"/>
          </p:cNvSpPr>
          <p:nvPr>
            <p:ph type="title" idx="4294967295"/>
          </p:nvPr>
        </p:nvSpPr>
        <p:spPr>
          <a:xfrm>
            <a:off x="1234208" y="1311275"/>
            <a:ext cx="9656042" cy="1027845"/>
          </a:xfrm>
          <a:prstGeom prst="rect">
            <a:avLst/>
          </a:prstGeom>
        </p:spPr>
        <p:txBody>
          <a:bodyPr vert="horz" wrap="square" lIns="0" tIns="12065" rIns="0" bIns="0" rtlCol="0">
            <a:spAutoFit/>
          </a:bodyPr>
          <a:lstStyle/>
          <a:p>
            <a:pPr marL="12700">
              <a:lnSpc>
                <a:spcPct val="100000"/>
              </a:lnSpc>
              <a:spcBef>
                <a:spcPts val="95"/>
              </a:spcBef>
            </a:pPr>
            <a:r>
              <a:rPr lang="es-ES" sz="6600" b="1" u="none" spc="-125" dirty="0">
                <a:solidFill>
                  <a:srgbClr val="FFFFFF"/>
                </a:solidFill>
                <a:latin typeface="HelveticaNeueLT Std Cn" panose="020B0506030502030204" pitchFamily="34" charset="0"/>
              </a:rPr>
              <a:t>El CBAM tiene historia</a:t>
            </a:r>
            <a:endParaRPr sz="6600" b="1" u="none" spc="-5" dirty="0">
              <a:solidFill>
                <a:srgbClr val="FFFFFF"/>
              </a:solidFill>
              <a:latin typeface="HelveticaNeueLT Std Cn" panose="020B0506030502030204" pitchFamily="34" charset="0"/>
            </a:endParaRPr>
          </a:p>
        </p:txBody>
      </p:sp>
      <p:pic>
        <p:nvPicPr>
          <p:cNvPr id="66" name="Gráfico 65">
            <a:extLst>
              <a:ext uri="{FF2B5EF4-FFF2-40B4-BE49-F238E27FC236}">
                <a16:creationId xmlns:a16="http://schemas.microsoft.com/office/drawing/2014/main" id="{63F405B8-2407-4709-9442-EA6DA74680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1376" y="9490198"/>
            <a:ext cx="1100940" cy="1100940"/>
          </a:xfrm>
          <a:prstGeom prst="rect">
            <a:avLst/>
          </a:prstGeom>
        </p:spPr>
      </p:pic>
      <p:pic>
        <p:nvPicPr>
          <p:cNvPr id="67" name="Gráfico 66">
            <a:extLst>
              <a:ext uri="{FF2B5EF4-FFF2-40B4-BE49-F238E27FC236}">
                <a16:creationId xmlns:a16="http://schemas.microsoft.com/office/drawing/2014/main" id="{DDB4A0BC-9CB0-4D50-9963-3131A8FC45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33910" y="9698846"/>
            <a:ext cx="647700" cy="561975"/>
          </a:xfrm>
          <a:prstGeom prst="rect">
            <a:avLst/>
          </a:prstGeom>
        </p:spPr>
      </p:pic>
      <p:pic>
        <p:nvPicPr>
          <p:cNvPr id="83" name="Imagen 82">
            <a:extLst>
              <a:ext uri="{FF2B5EF4-FFF2-40B4-BE49-F238E27FC236}">
                <a16:creationId xmlns:a16="http://schemas.microsoft.com/office/drawing/2014/main" id="{994B5429-339E-7FFD-334B-00CFC948BBBF}"/>
              </a:ext>
            </a:extLst>
          </p:cNvPr>
          <p:cNvPicPr>
            <a:picLocks noChangeAspect="1"/>
          </p:cNvPicPr>
          <p:nvPr/>
        </p:nvPicPr>
        <p:blipFill>
          <a:blip r:embed="rId7"/>
          <a:stretch>
            <a:fillRect/>
          </a:stretch>
        </p:blipFill>
        <p:spPr>
          <a:xfrm>
            <a:off x="7086785" y="3035725"/>
            <a:ext cx="12405194" cy="5161566"/>
          </a:xfrm>
          <a:prstGeom prst="rect">
            <a:avLst/>
          </a:prstGeom>
        </p:spPr>
      </p:pic>
      <p:cxnSp>
        <p:nvCxnSpPr>
          <p:cNvPr id="84" name="Conector recto 83">
            <a:extLst>
              <a:ext uri="{FF2B5EF4-FFF2-40B4-BE49-F238E27FC236}">
                <a16:creationId xmlns:a16="http://schemas.microsoft.com/office/drawing/2014/main" id="{4EA35331-D972-151D-242C-C9D5481A8AFF}"/>
              </a:ext>
            </a:extLst>
          </p:cNvPr>
          <p:cNvCxnSpPr/>
          <p:nvPr/>
        </p:nvCxnSpPr>
        <p:spPr>
          <a:xfrm>
            <a:off x="8680450" y="5654675"/>
            <a:ext cx="0" cy="683731"/>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Conector recto 84">
            <a:extLst>
              <a:ext uri="{FF2B5EF4-FFF2-40B4-BE49-F238E27FC236}">
                <a16:creationId xmlns:a16="http://schemas.microsoft.com/office/drawing/2014/main" id="{5F83A3BE-DBC0-74AE-E01B-AB18406CF992}"/>
              </a:ext>
            </a:extLst>
          </p:cNvPr>
          <p:cNvCxnSpPr>
            <a:cxnSpLocks/>
          </p:cNvCxnSpPr>
          <p:nvPr/>
        </p:nvCxnSpPr>
        <p:spPr>
          <a:xfrm>
            <a:off x="15690850" y="4435475"/>
            <a:ext cx="0" cy="1181033"/>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ángulo 5">
            <a:extLst>
              <a:ext uri="{FF2B5EF4-FFF2-40B4-BE49-F238E27FC236}">
                <a16:creationId xmlns:a16="http://schemas.microsoft.com/office/drawing/2014/main" id="{0B59F2E4-F0E7-62C2-1701-39064D468227}"/>
              </a:ext>
            </a:extLst>
          </p:cNvPr>
          <p:cNvSpPr/>
          <p:nvPr/>
        </p:nvSpPr>
        <p:spPr>
          <a:xfrm>
            <a:off x="17138650" y="3581066"/>
            <a:ext cx="2057398" cy="838200"/>
          </a:xfrm>
          <a:prstGeom prst="rect">
            <a:avLst/>
          </a:prstGeom>
          <a:solidFill>
            <a:schemeClr val="accent3">
              <a:lumMod val="60000"/>
              <a:lumOff val="40000"/>
              <a:alpha val="3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293CC0B0-EFFB-CE7B-8529-19211F6FB22F}"/>
              </a:ext>
            </a:extLst>
          </p:cNvPr>
          <p:cNvSpPr/>
          <p:nvPr/>
        </p:nvSpPr>
        <p:spPr>
          <a:xfrm>
            <a:off x="17900650" y="4419266"/>
            <a:ext cx="803781" cy="1464009"/>
          </a:xfrm>
          <a:prstGeom prst="rect">
            <a:avLst/>
          </a:prstGeom>
          <a:solidFill>
            <a:schemeClr val="accent3">
              <a:lumMod val="60000"/>
              <a:lumOff val="40000"/>
              <a:alpha val="3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8584D232-23D6-D828-E4F4-0240BA5C9779}"/>
              </a:ext>
            </a:extLst>
          </p:cNvPr>
          <p:cNvSpPr/>
          <p:nvPr/>
        </p:nvSpPr>
        <p:spPr>
          <a:xfrm>
            <a:off x="16910053" y="5883275"/>
            <a:ext cx="2285995" cy="838200"/>
          </a:xfrm>
          <a:prstGeom prst="rect">
            <a:avLst/>
          </a:prstGeom>
          <a:solidFill>
            <a:schemeClr val="accent3">
              <a:lumMod val="60000"/>
              <a:lumOff val="40000"/>
              <a:alpha val="3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3" name="Google Shape;90;p15">
            <a:extLst>
              <a:ext uri="{FF2B5EF4-FFF2-40B4-BE49-F238E27FC236}">
                <a16:creationId xmlns:a16="http://schemas.microsoft.com/office/drawing/2014/main" id="{84CD1117-03C9-8FB7-ACF3-206EBC24DD7A}"/>
              </a:ext>
            </a:extLst>
          </p:cNvPr>
          <p:cNvSpPr txBox="1">
            <a:spLocks/>
          </p:cNvSpPr>
          <p:nvPr/>
        </p:nvSpPr>
        <p:spPr>
          <a:xfrm>
            <a:off x="10009701" y="854075"/>
            <a:ext cx="9910614" cy="10130979"/>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endParaRPr lang="es-ES" dirty="0"/>
          </a:p>
          <a:p>
            <a:r>
              <a:rPr lang="es-ES" dirty="0"/>
              <a:t>EL DISEÑO DEL MECANISMO</a:t>
            </a:r>
          </a:p>
          <a:p>
            <a:pPr algn="just"/>
            <a:r>
              <a:rPr lang="es-ES" sz="2700" spc="-15" dirty="0">
                <a:solidFill>
                  <a:srgbClr val="696969"/>
                </a:solidFill>
                <a:latin typeface="Arial"/>
                <a:cs typeface="Arial"/>
              </a:rPr>
              <a:t>En principio solo se aplicará a algunos sectores específicos claramente sensibles a la deslocalización industrial : acero, cemento, aluminio, fertilizantes, electricidad e hidrógeno.</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Se tendrán en cuenta para fijar los certificados que sean necesarios  comprar, los pagos realizados por motivos similares en el país de origen o  aquellos que estén incorporados al sistema ETS europeo.</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Se calculará también las emisiones asociadas al consumo eléctrico.</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Los certificados a comprar se calcularán como las emisiones netas a pagar (descontando las que reciben los productores europeos y las pagadas en origen) por el número de toneladas de producto y el precio del derecho europeo  (en media semanal).</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El mecanismo tiene un periodo de pruebas que va desde octubre de 2023 a diciembre de 2025; un inicio eficaz a partir de enero de 2026 y una plena implementación en 2034.</a:t>
            </a:r>
            <a:endParaRPr lang="es-ES" dirty="0"/>
          </a:p>
        </p:txBody>
      </p:sp>
    </p:spTree>
    <p:extLst>
      <p:ext uri="{BB962C8B-B14F-4D97-AF65-F5344CB8AC3E}">
        <p14:creationId xmlns:p14="http://schemas.microsoft.com/office/powerpoint/2010/main" val="1883597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6008" y="250475"/>
            <a:ext cx="5767737" cy="10662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0" y="1091076"/>
            <a:ext cx="11728450" cy="1652499"/>
          </a:xfrm>
          <a:custGeom>
            <a:avLst/>
            <a:gdLst/>
            <a:ahLst/>
            <a:cxnLst/>
            <a:rect l="l" t="t" r="r" b="b"/>
            <a:pathLst>
              <a:path w="7117715" h="1491614">
                <a:moveTo>
                  <a:pt x="0" y="1491022"/>
                </a:moveTo>
                <a:lnTo>
                  <a:pt x="7117207" y="1491022"/>
                </a:lnTo>
                <a:lnTo>
                  <a:pt x="7117207" y="0"/>
                </a:lnTo>
                <a:lnTo>
                  <a:pt x="0" y="0"/>
                </a:lnTo>
                <a:lnTo>
                  <a:pt x="0" y="1491022"/>
                </a:lnTo>
                <a:close/>
              </a:path>
            </a:pathLst>
          </a:custGeom>
          <a:solidFill>
            <a:srgbClr val="88BA01"/>
          </a:solidFill>
        </p:spPr>
        <p:txBody>
          <a:bodyPr wrap="square" lIns="0" tIns="0" rIns="0" bIns="0" rtlCol="0"/>
          <a:lstStyle/>
          <a:p>
            <a:endParaRPr/>
          </a:p>
        </p:txBody>
      </p:sp>
      <p:sp>
        <p:nvSpPr>
          <p:cNvPr id="4" name="object 4"/>
          <p:cNvSpPr txBox="1">
            <a:spLocks noGrp="1"/>
          </p:cNvSpPr>
          <p:nvPr>
            <p:ph type="title" idx="4294967295"/>
          </p:nvPr>
        </p:nvSpPr>
        <p:spPr>
          <a:xfrm>
            <a:off x="1234208" y="1311275"/>
            <a:ext cx="9656042" cy="1027845"/>
          </a:xfrm>
          <a:prstGeom prst="rect">
            <a:avLst/>
          </a:prstGeom>
        </p:spPr>
        <p:txBody>
          <a:bodyPr vert="horz" wrap="square" lIns="0" tIns="12065" rIns="0" bIns="0" rtlCol="0">
            <a:spAutoFit/>
          </a:bodyPr>
          <a:lstStyle/>
          <a:p>
            <a:pPr marL="12700">
              <a:lnSpc>
                <a:spcPct val="100000"/>
              </a:lnSpc>
              <a:spcBef>
                <a:spcPts val="95"/>
              </a:spcBef>
            </a:pPr>
            <a:r>
              <a:rPr lang="es-ES" sz="6600" b="1" u="none" spc="-125" dirty="0">
                <a:solidFill>
                  <a:srgbClr val="FFFFFF"/>
                </a:solidFill>
                <a:latin typeface="HelveticaNeueLT Std Cn" panose="020B0506030502030204" pitchFamily="34" charset="0"/>
              </a:rPr>
              <a:t>Cálculo del Ajuste</a:t>
            </a:r>
            <a:endParaRPr sz="6600" b="1" u="none" spc="-5" dirty="0">
              <a:solidFill>
                <a:srgbClr val="FFFFFF"/>
              </a:solidFill>
              <a:latin typeface="HelveticaNeueLT Std Cn" panose="020B0506030502030204" pitchFamily="34" charset="0"/>
            </a:endParaRPr>
          </a:p>
        </p:txBody>
      </p:sp>
      <p:pic>
        <p:nvPicPr>
          <p:cNvPr id="66" name="Gráfico 65">
            <a:extLst>
              <a:ext uri="{FF2B5EF4-FFF2-40B4-BE49-F238E27FC236}">
                <a16:creationId xmlns:a16="http://schemas.microsoft.com/office/drawing/2014/main" id="{63F405B8-2407-4709-9442-EA6DA74680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1376" y="9490198"/>
            <a:ext cx="1100940" cy="1100940"/>
          </a:xfrm>
          <a:prstGeom prst="rect">
            <a:avLst/>
          </a:prstGeom>
        </p:spPr>
      </p:pic>
      <p:pic>
        <p:nvPicPr>
          <p:cNvPr id="67" name="Gráfico 66">
            <a:extLst>
              <a:ext uri="{FF2B5EF4-FFF2-40B4-BE49-F238E27FC236}">
                <a16:creationId xmlns:a16="http://schemas.microsoft.com/office/drawing/2014/main" id="{DDB4A0BC-9CB0-4D50-9963-3131A8FC45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33910" y="9698846"/>
            <a:ext cx="647700" cy="561975"/>
          </a:xfrm>
          <a:prstGeom prst="rect">
            <a:avLst/>
          </a:prstGeom>
        </p:spPr>
      </p:pic>
      <p:sp>
        <p:nvSpPr>
          <p:cNvPr id="5" name="Rectángulo 4">
            <a:extLst>
              <a:ext uri="{FF2B5EF4-FFF2-40B4-BE49-F238E27FC236}">
                <a16:creationId xmlns:a16="http://schemas.microsoft.com/office/drawing/2014/main" id="{4A018F72-0366-669F-4BC0-EA859875D148}"/>
              </a:ext>
            </a:extLst>
          </p:cNvPr>
          <p:cNvSpPr/>
          <p:nvPr/>
        </p:nvSpPr>
        <p:spPr>
          <a:xfrm>
            <a:off x="6394451" y="3493176"/>
            <a:ext cx="13069458" cy="5209499"/>
          </a:xfrm>
          <a:prstGeom prst="rect">
            <a:avLst/>
          </a:prstGeom>
          <a:noFill/>
          <a:ln w="28575">
            <a:solidFill>
              <a:srgbClr val="77A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46F25429-C720-A0BA-6F72-23FA78CFB7B0}"/>
              </a:ext>
            </a:extLst>
          </p:cNvPr>
          <p:cNvPicPr>
            <a:picLocks noChangeAspect="1"/>
          </p:cNvPicPr>
          <p:nvPr/>
        </p:nvPicPr>
        <p:blipFill>
          <a:blip r:embed="rId7"/>
          <a:stretch>
            <a:fillRect/>
          </a:stretch>
        </p:blipFill>
        <p:spPr>
          <a:xfrm>
            <a:off x="6574445" y="4095726"/>
            <a:ext cx="12700833" cy="3349450"/>
          </a:xfrm>
          <a:prstGeom prst="rect">
            <a:avLst/>
          </a:prstGeom>
        </p:spPr>
      </p:pic>
    </p:spTree>
    <p:extLst>
      <p:ext uri="{BB962C8B-B14F-4D97-AF65-F5344CB8AC3E}">
        <p14:creationId xmlns:p14="http://schemas.microsoft.com/office/powerpoint/2010/main" val="2652717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1CE924BB-92A9-277A-ABCD-A29721867C00}"/>
              </a:ext>
            </a:extLst>
          </p:cNvPr>
          <p:cNvCxnSpPr>
            <a:cxnSpLocks/>
          </p:cNvCxnSpPr>
          <p:nvPr/>
        </p:nvCxnSpPr>
        <p:spPr>
          <a:xfrm>
            <a:off x="10052050" y="3529503"/>
            <a:ext cx="0" cy="7129258"/>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Tabla 8">
            <a:extLst>
              <a:ext uri="{FF2B5EF4-FFF2-40B4-BE49-F238E27FC236}">
                <a16:creationId xmlns:a16="http://schemas.microsoft.com/office/drawing/2014/main" id="{90FFFEAF-C6A1-26EA-329D-23BD36B39FCB}"/>
              </a:ext>
            </a:extLst>
          </p:cNvPr>
          <p:cNvGraphicFramePr>
            <a:graphicFrameLocks noGrp="1"/>
          </p:cNvGraphicFramePr>
          <p:nvPr/>
        </p:nvGraphicFramePr>
        <p:xfrm>
          <a:off x="8607824" y="3500500"/>
          <a:ext cx="4107775" cy="7335605"/>
        </p:xfrm>
        <a:graphic>
          <a:graphicData uri="http://schemas.openxmlformats.org/drawingml/2006/table">
            <a:tbl>
              <a:tblPr firstRow="1" bandRow="1">
                <a:tableStyleId>{2D5ABB26-0587-4C30-8999-92F81FD0307C}</a:tableStyleId>
              </a:tblPr>
              <a:tblGrid>
                <a:gridCol w="1375875">
                  <a:extLst>
                    <a:ext uri="{9D8B030D-6E8A-4147-A177-3AD203B41FA5}">
                      <a16:colId xmlns:a16="http://schemas.microsoft.com/office/drawing/2014/main" val="175396662"/>
                    </a:ext>
                  </a:extLst>
                </a:gridCol>
                <a:gridCol w="2731900">
                  <a:extLst>
                    <a:ext uri="{9D8B030D-6E8A-4147-A177-3AD203B41FA5}">
                      <a16:colId xmlns:a16="http://schemas.microsoft.com/office/drawing/2014/main" val="2211873885"/>
                    </a:ext>
                  </a:extLst>
                </a:gridCol>
              </a:tblGrid>
              <a:tr h="815333">
                <a:tc>
                  <a:txBody>
                    <a:bodyPr/>
                    <a:lstStyle/>
                    <a:p>
                      <a:pPr algn="r"/>
                      <a:r>
                        <a:rPr lang="es-ES" sz="3100" dirty="0"/>
                        <a:t>2026</a:t>
                      </a:r>
                    </a:p>
                  </a:txBody>
                  <a:tcPr marL="201041" marR="201041" marT="100521" marB="100521"/>
                </a:tc>
                <a:tc>
                  <a:txBody>
                    <a:bodyPr/>
                    <a:lstStyle/>
                    <a:p>
                      <a:pPr algn="ctr"/>
                      <a:r>
                        <a:rPr lang="es-ES" sz="3100" dirty="0"/>
                        <a:t>2,5%</a:t>
                      </a:r>
                    </a:p>
                  </a:txBody>
                  <a:tcPr marL="201041" marR="201041" marT="100521" marB="100521"/>
                </a:tc>
                <a:extLst>
                  <a:ext uri="{0D108BD9-81ED-4DB2-BD59-A6C34878D82A}">
                    <a16:rowId xmlns:a16="http://schemas.microsoft.com/office/drawing/2014/main" val="2749962027"/>
                  </a:ext>
                </a:extLst>
              </a:tr>
              <a:tr h="815333">
                <a:tc>
                  <a:txBody>
                    <a:bodyPr/>
                    <a:lstStyle/>
                    <a:p>
                      <a:pPr algn="r"/>
                      <a:r>
                        <a:rPr lang="es-ES" sz="3100" dirty="0"/>
                        <a:t>2027</a:t>
                      </a:r>
                    </a:p>
                  </a:txBody>
                  <a:tcPr marL="201041" marR="201041" marT="100521" marB="100521"/>
                </a:tc>
                <a:tc>
                  <a:txBody>
                    <a:bodyPr/>
                    <a:lstStyle/>
                    <a:p>
                      <a:pPr algn="ctr"/>
                      <a:r>
                        <a:rPr lang="es-ES" sz="3100" dirty="0"/>
                        <a:t>5%</a:t>
                      </a:r>
                    </a:p>
                  </a:txBody>
                  <a:tcPr marL="201041" marR="201041" marT="100521" marB="100521"/>
                </a:tc>
                <a:extLst>
                  <a:ext uri="{0D108BD9-81ED-4DB2-BD59-A6C34878D82A}">
                    <a16:rowId xmlns:a16="http://schemas.microsoft.com/office/drawing/2014/main" val="3366123664"/>
                  </a:ext>
                </a:extLst>
              </a:tr>
              <a:tr h="815333">
                <a:tc>
                  <a:txBody>
                    <a:bodyPr/>
                    <a:lstStyle/>
                    <a:p>
                      <a:pPr algn="r"/>
                      <a:r>
                        <a:rPr lang="es-ES" sz="3100" dirty="0"/>
                        <a:t>2028</a:t>
                      </a:r>
                    </a:p>
                  </a:txBody>
                  <a:tcPr marL="201041" marR="201041" marT="100521" marB="100521"/>
                </a:tc>
                <a:tc>
                  <a:txBody>
                    <a:bodyPr/>
                    <a:lstStyle/>
                    <a:p>
                      <a:pPr algn="ctr"/>
                      <a:r>
                        <a:rPr lang="es-ES" sz="3100" dirty="0"/>
                        <a:t>10%</a:t>
                      </a:r>
                    </a:p>
                  </a:txBody>
                  <a:tcPr marL="201041" marR="201041" marT="100521" marB="100521"/>
                </a:tc>
                <a:extLst>
                  <a:ext uri="{0D108BD9-81ED-4DB2-BD59-A6C34878D82A}">
                    <a16:rowId xmlns:a16="http://schemas.microsoft.com/office/drawing/2014/main" val="1760014956"/>
                  </a:ext>
                </a:extLst>
              </a:tr>
              <a:tr h="815333">
                <a:tc>
                  <a:txBody>
                    <a:bodyPr/>
                    <a:lstStyle/>
                    <a:p>
                      <a:pPr algn="r"/>
                      <a:r>
                        <a:rPr lang="es-ES" sz="3100" dirty="0"/>
                        <a:t>2029</a:t>
                      </a:r>
                    </a:p>
                  </a:txBody>
                  <a:tcPr marL="201041" marR="201041" marT="100521" marB="100521"/>
                </a:tc>
                <a:tc>
                  <a:txBody>
                    <a:bodyPr/>
                    <a:lstStyle/>
                    <a:p>
                      <a:pPr algn="ctr"/>
                      <a:r>
                        <a:rPr lang="es-ES" sz="3100" dirty="0"/>
                        <a:t>22,5%</a:t>
                      </a:r>
                    </a:p>
                  </a:txBody>
                  <a:tcPr marL="201041" marR="201041" marT="100521" marB="100521"/>
                </a:tc>
                <a:extLst>
                  <a:ext uri="{0D108BD9-81ED-4DB2-BD59-A6C34878D82A}">
                    <a16:rowId xmlns:a16="http://schemas.microsoft.com/office/drawing/2014/main" val="3205067826"/>
                  </a:ext>
                </a:extLst>
              </a:tr>
              <a:tr h="815333">
                <a:tc>
                  <a:txBody>
                    <a:bodyPr/>
                    <a:lstStyle/>
                    <a:p>
                      <a:pPr algn="r"/>
                      <a:r>
                        <a:rPr lang="es-ES" sz="3100" dirty="0"/>
                        <a:t>2030</a:t>
                      </a:r>
                    </a:p>
                  </a:txBody>
                  <a:tcPr marL="201041" marR="201041" marT="100521" marB="100521"/>
                </a:tc>
                <a:tc>
                  <a:txBody>
                    <a:bodyPr/>
                    <a:lstStyle/>
                    <a:p>
                      <a:pPr algn="ctr"/>
                      <a:r>
                        <a:rPr lang="es-ES" sz="3100" dirty="0"/>
                        <a:t>48,5%</a:t>
                      </a:r>
                    </a:p>
                  </a:txBody>
                  <a:tcPr marL="201041" marR="201041" marT="100521" marB="100521"/>
                </a:tc>
                <a:extLst>
                  <a:ext uri="{0D108BD9-81ED-4DB2-BD59-A6C34878D82A}">
                    <a16:rowId xmlns:a16="http://schemas.microsoft.com/office/drawing/2014/main" val="201896624"/>
                  </a:ext>
                </a:extLst>
              </a:tr>
              <a:tr h="812941">
                <a:tc>
                  <a:txBody>
                    <a:bodyPr/>
                    <a:lstStyle/>
                    <a:p>
                      <a:pPr algn="r"/>
                      <a:r>
                        <a:rPr lang="es-ES" sz="3100" dirty="0"/>
                        <a:t>2031</a:t>
                      </a:r>
                    </a:p>
                  </a:txBody>
                  <a:tcPr marL="201041" marR="201041" marT="100521" marB="100521"/>
                </a:tc>
                <a:tc>
                  <a:txBody>
                    <a:bodyPr/>
                    <a:lstStyle/>
                    <a:p>
                      <a:pPr algn="ctr"/>
                      <a:r>
                        <a:rPr lang="es-ES" sz="3100" dirty="0"/>
                        <a:t>61%</a:t>
                      </a:r>
                    </a:p>
                  </a:txBody>
                  <a:tcPr marL="201041" marR="201041" marT="100521" marB="100521"/>
                </a:tc>
                <a:extLst>
                  <a:ext uri="{0D108BD9-81ED-4DB2-BD59-A6C34878D82A}">
                    <a16:rowId xmlns:a16="http://schemas.microsoft.com/office/drawing/2014/main" val="359484530"/>
                  </a:ext>
                </a:extLst>
              </a:tr>
              <a:tr h="815333">
                <a:tc>
                  <a:txBody>
                    <a:bodyPr/>
                    <a:lstStyle/>
                    <a:p>
                      <a:pPr algn="r"/>
                      <a:r>
                        <a:rPr lang="es-ES" sz="3100" dirty="0"/>
                        <a:t>2032</a:t>
                      </a:r>
                    </a:p>
                  </a:txBody>
                  <a:tcPr marL="201041" marR="201041" marT="100521" marB="100521"/>
                </a:tc>
                <a:tc>
                  <a:txBody>
                    <a:bodyPr/>
                    <a:lstStyle/>
                    <a:p>
                      <a:pPr algn="ctr"/>
                      <a:r>
                        <a:rPr lang="es-ES" sz="3100" dirty="0"/>
                        <a:t>73,5%</a:t>
                      </a:r>
                    </a:p>
                  </a:txBody>
                  <a:tcPr marL="201041" marR="201041" marT="100521" marB="100521"/>
                </a:tc>
                <a:extLst>
                  <a:ext uri="{0D108BD9-81ED-4DB2-BD59-A6C34878D82A}">
                    <a16:rowId xmlns:a16="http://schemas.microsoft.com/office/drawing/2014/main" val="1233085882"/>
                  </a:ext>
                </a:extLst>
              </a:tr>
              <a:tr h="815333">
                <a:tc>
                  <a:txBody>
                    <a:bodyPr/>
                    <a:lstStyle/>
                    <a:p>
                      <a:pPr algn="r"/>
                      <a:r>
                        <a:rPr lang="es-ES" sz="3100" dirty="0"/>
                        <a:t>2033</a:t>
                      </a:r>
                    </a:p>
                  </a:txBody>
                  <a:tcPr marL="201041" marR="201041" marT="100521" marB="100521"/>
                </a:tc>
                <a:tc>
                  <a:txBody>
                    <a:bodyPr/>
                    <a:lstStyle/>
                    <a:p>
                      <a:pPr algn="ctr"/>
                      <a:r>
                        <a:rPr lang="es-ES" sz="3100" dirty="0"/>
                        <a:t>86%</a:t>
                      </a:r>
                    </a:p>
                  </a:txBody>
                  <a:tcPr marL="201041" marR="201041" marT="100521" marB="100521"/>
                </a:tc>
                <a:extLst>
                  <a:ext uri="{0D108BD9-81ED-4DB2-BD59-A6C34878D82A}">
                    <a16:rowId xmlns:a16="http://schemas.microsoft.com/office/drawing/2014/main" val="1427863996"/>
                  </a:ext>
                </a:extLst>
              </a:tr>
              <a:tr h="815333">
                <a:tc>
                  <a:txBody>
                    <a:bodyPr/>
                    <a:lstStyle/>
                    <a:p>
                      <a:pPr algn="r"/>
                      <a:r>
                        <a:rPr lang="es-ES" sz="3100" dirty="0"/>
                        <a:t>2034</a:t>
                      </a:r>
                    </a:p>
                  </a:txBody>
                  <a:tcPr marL="201041" marR="201041" marT="100521" marB="100521"/>
                </a:tc>
                <a:tc>
                  <a:txBody>
                    <a:bodyPr/>
                    <a:lstStyle/>
                    <a:p>
                      <a:pPr algn="ctr"/>
                      <a:r>
                        <a:rPr lang="es-ES" sz="3100" dirty="0"/>
                        <a:t>100%</a:t>
                      </a:r>
                    </a:p>
                  </a:txBody>
                  <a:tcPr marL="201041" marR="201041" marT="100521" marB="100521"/>
                </a:tc>
                <a:extLst>
                  <a:ext uri="{0D108BD9-81ED-4DB2-BD59-A6C34878D82A}">
                    <a16:rowId xmlns:a16="http://schemas.microsoft.com/office/drawing/2014/main" val="3759716503"/>
                  </a:ext>
                </a:extLst>
              </a:tr>
            </a:tbl>
          </a:graphicData>
        </a:graphic>
      </p:graphicFrame>
      <p:sp>
        <p:nvSpPr>
          <p:cNvPr id="11" name="Elipse 10">
            <a:extLst>
              <a:ext uri="{FF2B5EF4-FFF2-40B4-BE49-F238E27FC236}">
                <a16:creationId xmlns:a16="http://schemas.microsoft.com/office/drawing/2014/main" id="{780B4E29-504F-A668-0C46-096C14428608}"/>
              </a:ext>
            </a:extLst>
          </p:cNvPr>
          <p:cNvSpPr/>
          <p:nvPr/>
        </p:nvSpPr>
        <p:spPr>
          <a:xfrm flipH="1" flipV="1">
            <a:off x="9940352" y="3735744"/>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14" name="Elipse 13">
            <a:extLst>
              <a:ext uri="{FF2B5EF4-FFF2-40B4-BE49-F238E27FC236}">
                <a16:creationId xmlns:a16="http://schemas.microsoft.com/office/drawing/2014/main" id="{29CD367A-C6D2-7DC5-BE73-CD73E8A88592}"/>
              </a:ext>
            </a:extLst>
          </p:cNvPr>
          <p:cNvSpPr/>
          <p:nvPr/>
        </p:nvSpPr>
        <p:spPr>
          <a:xfrm flipH="1" flipV="1">
            <a:off x="9956313" y="4581385"/>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17" name="Elipse 16">
            <a:extLst>
              <a:ext uri="{FF2B5EF4-FFF2-40B4-BE49-F238E27FC236}">
                <a16:creationId xmlns:a16="http://schemas.microsoft.com/office/drawing/2014/main" id="{FDBFF513-8782-F59C-1D0E-A071331F16AE}"/>
              </a:ext>
            </a:extLst>
          </p:cNvPr>
          <p:cNvSpPr/>
          <p:nvPr/>
        </p:nvSpPr>
        <p:spPr>
          <a:xfrm flipH="1" flipV="1">
            <a:off x="9956313" y="5391773"/>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18" name="Elipse 17">
            <a:extLst>
              <a:ext uri="{FF2B5EF4-FFF2-40B4-BE49-F238E27FC236}">
                <a16:creationId xmlns:a16="http://schemas.microsoft.com/office/drawing/2014/main" id="{D9D6F3D2-44EA-D277-B819-3CDE190A1403}"/>
              </a:ext>
            </a:extLst>
          </p:cNvPr>
          <p:cNvSpPr/>
          <p:nvPr/>
        </p:nvSpPr>
        <p:spPr>
          <a:xfrm flipH="1" flipV="1">
            <a:off x="9940356" y="6224816"/>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19" name="Elipse 18">
            <a:extLst>
              <a:ext uri="{FF2B5EF4-FFF2-40B4-BE49-F238E27FC236}">
                <a16:creationId xmlns:a16="http://schemas.microsoft.com/office/drawing/2014/main" id="{004A6DD4-9B11-7F92-A6CA-0A26F7BE973D}"/>
              </a:ext>
            </a:extLst>
          </p:cNvPr>
          <p:cNvSpPr/>
          <p:nvPr/>
        </p:nvSpPr>
        <p:spPr>
          <a:xfrm flipH="1" flipV="1">
            <a:off x="9956313" y="7022608"/>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20" name="Elipse 19">
            <a:extLst>
              <a:ext uri="{FF2B5EF4-FFF2-40B4-BE49-F238E27FC236}">
                <a16:creationId xmlns:a16="http://schemas.microsoft.com/office/drawing/2014/main" id="{DF52C35D-6B46-E5E0-6834-E3BF8510D29A}"/>
              </a:ext>
            </a:extLst>
          </p:cNvPr>
          <p:cNvSpPr/>
          <p:nvPr/>
        </p:nvSpPr>
        <p:spPr>
          <a:xfrm flipH="1" flipV="1">
            <a:off x="9940358" y="7772510"/>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21" name="Elipse 20">
            <a:extLst>
              <a:ext uri="{FF2B5EF4-FFF2-40B4-BE49-F238E27FC236}">
                <a16:creationId xmlns:a16="http://schemas.microsoft.com/office/drawing/2014/main" id="{1FFFBBD8-01BE-0287-FDA5-F1547F41FBB7}"/>
              </a:ext>
            </a:extLst>
          </p:cNvPr>
          <p:cNvSpPr/>
          <p:nvPr/>
        </p:nvSpPr>
        <p:spPr>
          <a:xfrm flipH="1" flipV="1">
            <a:off x="9940358" y="8650068"/>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22" name="Elipse 21">
            <a:extLst>
              <a:ext uri="{FF2B5EF4-FFF2-40B4-BE49-F238E27FC236}">
                <a16:creationId xmlns:a16="http://schemas.microsoft.com/office/drawing/2014/main" id="{D7393B0B-1648-16F8-A059-4261C32AF36C}"/>
              </a:ext>
            </a:extLst>
          </p:cNvPr>
          <p:cNvSpPr/>
          <p:nvPr/>
        </p:nvSpPr>
        <p:spPr>
          <a:xfrm flipH="1" flipV="1">
            <a:off x="9940358" y="9415921"/>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sp>
        <p:nvSpPr>
          <p:cNvPr id="23" name="Elipse 22">
            <a:extLst>
              <a:ext uri="{FF2B5EF4-FFF2-40B4-BE49-F238E27FC236}">
                <a16:creationId xmlns:a16="http://schemas.microsoft.com/office/drawing/2014/main" id="{5A1F0427-1A4E-A0C6-239A-B7B3FE1D6BCC}"/>
              </a:ext>
            </a:extLst>
          </p:cNvPr>
          <p:cNvSpPr/>
          <p:nvPr/>
        </p:nvSpPr>
        <p:spPr>
          <a:xfrm flipH="1" flipV="1">
            <a:off x="9972269" y="10261553"/>
            <a:ext cx="239328" cy="253568"/>
          </a:xfrm>
          <a:prstGeom prst="ellipse">
            <a:avLst/>
          </a:prstGeom>
          <a:solidFill>
            <a:schemeClr val="accent3">
              <a:lumMod val="75000"/>
            </a:schemeClr>
          </a:solidFill>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199" dirty="0"/>
          </a:p>
        </p:txBody>
      </p:sp>
      <p:cxnSp>
        <p:nvCxnSpPr>
          <p:cNvPr id="25" name="Conector recto 24">
            <a:extLst>
              <a:ext uri="{FF2B5EF4-FFF2-40B4-BE49-F238E27FC236}">
                <a16:creationId xmlns:a16="http://schemas.microsoft.com/office/drawing/2014/main" id="{1D5201F8-4B37-3832-0602-374AB66E4C83}"/>
              </a:ext>
            </a:extLst>
          </p:cNvPr>
          <p:cNvCxnSpPr>
            <a:cxnSpLocks/>
          </p:cNvCxnSpPr>
          <p:nvPr/>
        </p:nvCxnSpPr>
        <p:spPr>
          <a:xfrm>
            <a:off x="10060016" y="3863385"/>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5B4FB6F9-A5A4-3B55-9ADA-4048B37D4D69}"/>
              </a:ext>
            </a:extLst>
          </p:cNvPr>
          <p:cNvCxnSpPr>
            <a:cxnSpLocks/>
          </p:cNvCxnSpPr>
          <p:nvPr/>
        </p:nvCxnSpPr>
        <p:spPr>
          <a:xfrm>
            <a:off x="10091933" y="4724979"/>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3DCF15F4-53F3-EED8-F877-981D3A24F26F}"/>
              </a:ext>
            </a:extLst>
          </p:cNvPr>
          <p:cNvCxnSpPr>
            <a:cxnSpLocks/>
          </p:cNvCxnSpPr>
          <p:nvPr/>
        </p:nvCxnSpPr>
        <p:spPr>
          <a:xfrm>
            <a:off x="10091933" y="5554682"/>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Conector recto 67">
            <a:extLst>
              <a:ext uri="{FF2B5EF4-FFF2-40B4-BE49-F238E27FC236}">
                <a16:creationId xmlns:a16="http://schemas.microsoft.com/office/drawing/2014/main" id="{CDBDBC05-86C8-7C11-9F63-9834E239BB17}"/>
              </a:ext>
            </a:extLst>
          </p:cNvPr>
          <p:cNvCxnSpPr>
            <a:cxnSpLocks/>
          </p:cNvCxnSpPr>
          <p:nvPr/>
        </p:nvCxnSpPr>
        <p:spPr>
          <a:xfrm>
            <a:off x="10028112" y="6368417"/>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Conector recto 68">
            <a:extLst>
              <a:ext uri="{FF2B5EF4-FFF2-40B4-BE49-F238E27FC236}">
                <a16:creationId xmlns:a16="http://schemas.microsoft.com/office/drawing/2014/main" id="{6D68F462-9516-A33B-B924-C71F14018A2E}"/>
              </a:ext>
            </a:extLst>
          </p:cNvPr>
          <p:cNvCxnSpPr>
            <a:cxnSpLocks/>
          </p:cNvCxnSpPr>
          <p:nvPr/>
        </p:nvCxnSpPr>
        <p:spPr>
          <a:xfrm>
            <a:off x="10028112" y="7182147"/>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E516ED49-424D-414C-8DAF-DB99D8CE8557}"/>
              </a:ext>
            </a:extLst>
          </p:cNvPr>
          <p:cNvCxnSpPr>
            <a:cxnSpLocks/>
          </p:cNvCxnSpPr>
          <p:nvPr/>
        </p:nvCxnSpPr>
        <p:spPr>
          <a:xfrm>
            <a:off x="10020135" y="7914390"/>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456E051E-22FC-68FF-2226-3FAE75D33864}"/>
              </a:ext>
            </a:extLst>
          </p:cNvPr>
          <p:cNvCxnSpPr>
            <a:cxnSpLocks/>
          </p:cNvCxnSpPr>
          <p:nvPr/>
        </p:nvCxnSpPr>
        <p:spPr>
          <a:xfrm>
            <a:off x="10004184" y="8777716"/>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73841451-8F20-6AEB-E851-74A242EB7028}"/>
              </a:ext>
            </a:extLst>
          </p:cNvPr>
          <p:cNvCxnSpPr>
            <a:cxnSpLocks/>
          </p:cNvCxnSpPr>
          <p:nvPr/>
        </p:nvCxnSpPr>
        <p:spPr>
          <a:xfrm>
            <a:off x="10020135" y="9543033"/>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882BA105-2E63-5E73-28F7-E8BCC0394C46}"/>
              </a:ext>
            </a:extLst>
          </p:cNvPr>
          <p:cNvCxnSpPr>
            <a:cxnSpLocks/>
          </p:cNvCxnSpPr>
          <p:nvPr/>
        </p:nvCxnSpPr>
        <p:spPr>
          <a:xfrm>
            <a:off x="10020135" y="10373240"/>
            <a:ext cx="678126"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5" name="CuadroTexto 74">
            <a:extLst>
              <a:ext uri="{FF2B5EF4-FFF2-40B4-BE49-F238E27FC236}">
                <a16:creationId xmlns:a16="http://schemas.microsoft.com/office/drawing/2014/main" id="{68D03FB7-39C9-4B05-1F7A-420021E7ABA9}"/>
              </a:ext>
            </a:extLst>
          </p:cNvPr>
          <p:cNvSpPr txBox="1"/>
          <p:nvPr/>
        </p:nvSpPr>
        <p:spPr>
          <a:xfrm>
            <a:off x="13427616" y="3505386"/>
            <a:ext cx="5580508" cy="369332"/>
          </a:xfrm>
          <a:prstGeom prst="rect">
            <a:avLst/>
          </a:prstGeom>
          <a:noFill/>
        </p:spPr>
        <p:txBody>
          <a:bodyPr wrap="square">
            <a:spAutoFit/>
          </a:bodyPr>
          <a:lstStyle/>
          <a:p>
            <a:r>
              <a:rPr lang="es-ES" dirty="0"/>
              <a:t>% emisiones sujetas a cargo</a:t>
            </a:r>
          </a:p>
        </p:txBody>
      </p:sp>
      <p:sp>
        <p:nvSpPr>
          <p:cNvPr id="77" name="CuadroTexto 76">
            <a:extLst>
              <a:ext uri="{FF2B5EF4-FFF2-40B4-BE49-F238E27FC236}">
                <a16:creationId xmlns:a16="http://schemas.microsoft.com/office/drawing/2014/main" id="{E2413FEB-CF97-2E57-51B6-0AB587AB8C40}"/>
              </a:ext>
            </a:extLst>
          </p:cNvPr>
          <p:cNvSpPr txBox="1"/>
          <p:nvPr/>
        </p:nvSpPr>
        <p:spPr>
          <a:xfrm>
            <a:off x="2793616" y="3735741"/>
            <a:ext cx="5502708" cy="5879174"/>
          </a:xfrm>
          <a:prstGeom prst="rect">
            <a:avLst/>
          </a:prstGeom>
          <a:noFill/>
        </p:spPr>
        <p:txBody>
          <a:bodyPr wrap="square">
            <a:spAutoFit/>
          </a:bodyPr>
          <a:lstStyle/>
          <a:p>
            <a:pPr marL="376950" indent="-376950">
              <a:buClr>
                <a:schemeClr val="accent3">
                  <a:lumMod val="75000"/>
                </a:schemeClr>
              </a:buClr>
              <a:buFont typeface="Arial" panose="020B0604020202020204" pitchFamily="34" charset="0"/>
              <a:buChar char="•"/>
            </a:pPr>
            <a:r>
              <a:rPr lang="es-ES" sz="1979" dirty="0"/>
              <a:t>Los cargos del CBAM se introducirán gradualmente a lo largo de un período de nueve años, comenzando en 2026 y terminando en 2034. Paralelamente, la asignación gratuita de derechos de emisión en el marco del régimen de la UE Se eliminará progresivamente, sometiendo a los productores de la UE a los mismos cargos que a los importadores en el marco del CBAM.</a:t>
            </a:r>
          </a:p>
          <a:p>
            <a:pPr marL="376950" indent="-376950">
              <a:buClr>
                <a:schemeClr val="accent3">
                  <a:lumMod val="75000"/>
                </a:schemeClr>
              </a:buClr>
              <a:buFont typeface="Arial" panose="020B0604020202020204" pitchFamily="34" charset="0"/>
              <a:buChar char="•"/>
            </a:pPr>
            <a:r>
              <a:rPr lang="es-ES" sz="1979" dirty="0"/>
              <a:t>Mientras todavía se asignen derechos de emisión gratuitos en la UE, el número de certificados CBAM que los importadores deben entregar se reducirá para reflejar el número de dichas asignaciones que aún se otorgan.</a:t>
            </a:r>
          </a:p>
          <a:p>
            <a:pPr marL="376950" indent="-376950">
              <a:buClr>
                <a:schemeClr val="accent3">
                  <a:lumMod val="75000"/>
                </a:schemeClr>
              </a:buClr>
              <a:buFont typeface="Arial" panose="020B0604020202020204" pitchFamily="34" charset="0"/>
              <a:buChar char="•"/>
            </a:pPr>
            <a:r>
              <a:rPr lang="es-ES" sz="1979" dirty="0"/>
              <a:t>Por ahora, hasta 2026, los importadores solo deben cumplir con los requisitos de presentación de informes.</a:t>
            </a:r>
          </a:p>
        </p:txBody>
      </p:sp>
      <p:sp>
        <p:nvSpPr>
          <p:cNvPr id="5" name="Google Shape;90;p15">
            <a:extLst>
              <a:ext uri="{FF2B5EF4-FFF2-40B4-BE49-F238E27FC236}">
                <a16:creationId xmlns:a16="http://schemas.microsoft.com/office/drawing/2014/main" id="{CBD6D419-C219-DDF3-C70E-E2F7D60D7421}"/>
              </a:ext>
            </a:extLst>
          </p:cNvPr>
          <p:cNvSpPr txBox="1">
            <a:spLocks/>
          </p:cNvSpPr>
          <p:nvPr/>
        </p:nvSpPr>
        <p:spPr>
          <a:xfrm>
            <a:off x="3005145" y="1646544"/>
            <a:ext cx="16521846" cy="2519738"/>
          </a:xfrm>
          <a:prstGeom prst="rect">
            <a:avLst/>
          </a:prstGeom>
          <a:noFill/>
          <a:ln>
            <a:noFill/>
          </a:ln>
        </p:spPr>
        <p:txBody>
          <a:bodyPr spcFirstLastPara="1" wrap="square" lIns="201008" tIns="201008" rIns="201008" bIns="201008"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0"/>
              </a:spcBef>
              <a:spcAft>
                <a:spcPts val="0"/>
              </a:spcAft>
              <a:buClr>
                <a:schemeClr val="dk2"/>
              </a:buClr>
              <a:buSzPts val="1800"/>
              <a:buFont typeface="Barlow"/>
              <a:buNone/>
              <a:defRPr sz="1800" b="0" i="0" u="none" strike="noStrike" cap="none">
                <a:solidFill>
                  <a:schemeClr val="bg1"/>
                </a:solidFill>
                <a:latin typeface="Barlow"/>
                <a:ea typeface="Barlow"/>
                <a:cs typeface="Barlow"/>
                <a:sym typeface="Barlow"/>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sym typeface="Barlow"/>
              </a:defRPr>
            </a:lvl9pPr>
          </a:lstStyle>
          <a:p>
            <a:pPr marL="0" indent="0">
              <a:buClr>
                <a:schemeClr val="dk1"/>
              </a:buClr>
              <a:buSzPct val="56000"/>
            </a:pPr>
            <a:r>
              <a:rPr lang="es-ES" sz="4397" b="1" dirty="0">
                <a:solidFill>
                  <a:srgbClr val="047137"/>
                </a:solidFill>
              </a:rPr>
              <a:t>EL PROCESO DE REDUCCIÓN DE DERECHOS</a:t>
            </a:r>
          </a:p>
          <a:p>
            <a:pPr marL="0" indent="0">
              <a:buClr>
                <a:schemeClr val="dk1"/>
              </a:buClr>
              <a:buSzPct val="56000"/>
            </a:pPr>
            <a:r>
              <a:rPr lang="es-ES" sz="4397" b="1" dirty="0">
                <a:solidFill>
                  <a:srgbClr val="047137"/>
                </a:solidFill>
              </a:rPr>
              <a:t>GRATUITOS PARA EL SECTOR CEMENTERO</a:t>
            </a:r>
            <a:endParaRPr lang="es-ES" sz="4397" dirty="0">
              <a:solidFill>
                <a:schemeClr val="tx1"/>
              </a:solidFill>
            </a:endParaRPr>
          </a:p>
          <a:p>
            <a:pPr marL="753900" indent="-753900">
              <a:buClr>
                <a:schemeClr val="dk1"/>
              </a:buClr>
              <a:buSzPct val="56000"/>
              <a:buFont typeface="Arial" panose="020B0604020202020204" pitchFamily="34" charset="0"/>
              <a:buChar char="•"/>
            </a:pPr>
            <a:endParaRPr lang="es-ES" sz="3518" dirty="0">
              <a:solidFill>
                <a:schemeClr val="tx1"/>
              </a:solidFill>
            </a:endParaRPr>
          </a:p>
          <a:p>
            <a:pPr marL="0" indent="0">
              <a:buClr>
                <a:schemeClr val="dk1"/>
              </a:buClr>
              <a:buSzPct val="56000"/>
            </a:pPr>
            <a:r>
              <a:rPr lang="es-ES" sz="3518" dirty="0">
                <a:solidFill>
                  <a:schemeClr val="tx1"/>
                </a:solidFill>
              </a:rPr>
              <a:t>		</a:t>
            </a:r>
          </a:p>
          <a:p>
            <a:pPr marL="628250" indent="-628250">
              <a:buClr>
                <a:schemeClr val="dk1"/>
              </a:buClr>
              <a:buSzPct val="56000"/>
            </a:pPr>
            <a:endParaRPr lang="es-ES" sz="3518" dirty="0">
              <a:solidFill>
                <a:schemeClr val="tx1"/>
              </a:solidFill>
            </a:endParaRPr>
          </a:p>
          <a:p>
            <a:pPr marL="0" indent="0">
              <a:buClr>
                <a:schemeClr val="dk1"/>
              </a:buClr>
              <a:buSzPct val="56000"/>
            </a:pPr>
            <a:endParaRPr lang="es-ES" sz="4397" b="1" dirty="0"/>
          </a:p>
        </p:txBody>
      </p:sp>
      <p:sp>
        <p:nvSpPr>
          <p:cNvPr id="2" name="Rectángulo 1">
            <a:extLst>
              <a:ext uri="{FF2B5EF4-FFF2-40B4-BE49-F238E27FC236}">
                <a16:creationId xmlns:a16="http://schemas.microsoft.com/office/drawing/2014/main" id="{6FA2776B-F50A-5DE8-310F-31E57C2B33AF}"/>
              </a:ext>
            </a:extLst>
          </p:cNvPr>
          <p:cNvSpPr/>
          <p:nvPr/>
        </p:nvSpPr>
        <p:spPr>
          <a:xfrm>
            <a:off x="8289941" y="3318688"/>
            <a:ext cx="4896401" cy="7550884"/>
          </a:xfrm>
          <a:prstGeom prst="rect">
            <a:avLst/>
          </a:prstGeom>
          <a:noFill/>
          <a:ln w="28575">
            <a:solidFill>
              <a:srgbClr val="77A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object 3">
            <a:extLst>
              <a:ext uri="{FF2B5EF4-FFF2-40B4-BE49-F238E27FC236}">
                <a16:creationId xmlns:a16="http://schemas.microsoft.com/office/drawing/2014/main" id="{659A19CC-1398-5784-868A-2DFB23284CDF}"/>
              </a:ext>
            </a:extLst>
          </p:cNvPr>
          <p:cNvSpPr/>
          <p:nvPr/>
        </p:nvSpPr>
        <p:spPr>
          <a:xfrm>
            <a:off x="0" y="187107"/>
            <a:ext cx="16751968" cy="2918874"/>
          </a:xfrm>
          <a:custGeom>
            <a:avLst/>
            <a:gdLst/>
            <a:ahLst/>
            <a:cxnLst/>
            <a:rect l="l" t="t" r="r" b="b"/>
            <a:pathLst>
              <a:path w="7117715" h="1491614">
                <a:moveTo>
                  <a:pt x="0" y="1491022"/>
                </a:moveTo>
                <a:lnTo>
                  <a:pt x="7117207" y="1491022"/>
                </a:lnTo>
                <a:lnTo>
                  <a:pt x="7117207" y="0"/>
                </a:lnTo>
                <a:lnTo>
                  <a:pt x="0" y="0"/>
                </a:lnTo>
                <a:lnTo>
                  <a:pt x="0" y="1491022"/>
                </a:lnTo>
                <a:close/>
              </a:path>
            </a:pathLst>
          </a:custGeom>
          <a:solidFill>
            <a:srgbClr val="88BA01"/>
          </a:solidFill>
        </p:spPr>
        <p:txBody>
          <a:bodyPr wrap="square" lIns="0" tIns="0" rIns="0" bIns="0" rtlCol="0"/>
          <a:lstStyle/>
          <a:p>
            <a:endParaRPr/>
          </a:p>
        </p:txBody>
      </p:sp>
      <p:sp>
        <p:nvSpPr>
          <p:cNvPr id="7" name="object 4">
            <a:extLst>
              <a:ext uri="{FF2B5EF4-FFF2-40B4-BE49-F238E27FC236}">
                <a16:creationId xmlns:a16="http://schemas.microsoft.com/office/drawing/2014/main" id="{77200921-1F6D-950B-E89F-B930CB49A65F}"/>
              </a:ext>
            </a:extLst>
          </p:cNvPr>
          <p:cNvSpPr txBox="1">
            <a:spLocks/>
          </p:cNvSpPr>
          <p:nvPr/>
        </p:nvSpPr>
        <p:spPr>
          <a:xfrm>
            <a:off x="1239890" y="413076"/>
            <a:ext cx="14908160" cy="2043508"/>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es-ES" sz="6600" b="1" spc="-125" dirty="0">
                <a:solidFill>
                  <a:srgbClr val="FFFFFF"/>
                </a:solidFill>
                <a:latin typeface="HelveticaNeueLT Std Cn" panose="020B0506030502030204" pitchFamily="34" charset="0"/>
              </a:rPr>
              <a:t>El proceso de reducción de derechos gratuitos para el sector Cementero</a:t>
            </a:r>
            <a:endParaRPr lang="es-ES" sz="6600" b="1" spc="-5" dirty="0">
              <a:solidFill>
                <a:srgbClr val="FFFFFF"/>
              </a:solidFill>
              <a:latin typeface="HelveticaNeueLT Std Cn" panose="020B0506030502030204" pitchFamily="34" charset="0"/>
            </a:endParaRPr>
          </a:p>
        </p:txBody>
      </p:sp>
      <p:sp>
        <p:nvSpPr>
          <p:cNvPr id="9" name="object 10">
            <a:extLst>
              <a:ext uri="{FF2B5EF4-FFF2-40B4-BE49-F238E27FC236}">
                <a16:creationId xmlns:a16="http://schemas.microsoft.com/office/drawing/2014/main" id="{BAF254A0-764C-A395-492A-B7AD9536F70E}"/>
              </a:ext>
            </a:extLst>
          </p:cNvPr>
          <p:cNvSpPr/>
          <p:nvPr/>
        </p:nvSpPr>
        <p:spPr>
          <a:xfrm>
            <a:off x="13662849" y="3989312"/>
            <a:ext cx="5857792" cy="715260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extLst>
      <p:ext uri="{BB962C8B-B14F-4D97-AF65-F5344CB8AC3E}">
        <p14:creationId xmlns:p14="http://schemas.microsoft.com/office/powerpoint/2010/main" val="4208483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4" name="Google Shape;90;p15">
            <a:extLst>
              <a:ext uri="{FF2B5EF4-FFF2-40B4-BE49-F238E27FC236}">
                <a16:creationId xmlns:a16="http://schemas.microsoft.com/office/drawing/2014/main" id="{E69DC134-F3BE-E5A5-1CC8-A3D6E21EE611}"/>
              </a:ext>
            </a:extLst>
          </p:cNvPr>
          <p:cNvSpPr txBox="1">
            <a:spLocks/>
          </p:cNvSpPr>
          <p:nvPr/>
        </p:nvSpPr>
        <p:spPr>
          <a:xfrm>
            <a:off x="10944129" y="1006475"/>
            <a:ext cx="8251921" cy="9312806"/>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endParaRPr lang="es-ES" dirty="0"/>
          </a:p>
          <a:p>
            <a:r>
              <a:rPr lang="es-ES" dirty="0"/>
              <a:t>PERIODO TRANSITORIO</a:t>
            </a:r>
          </a:p>
          <a:p>
            <a:pPr algn="just"/>
            <a:r>
              <a:rPr lang="es-ES" sz="2700" spc="-15" dirty="0">
                <a:solidFill>
                  <a:srgbClr val="696969"/>
                </a:solidFill>
                <a:latin typeface="Arial"/>
                <a:cs typeface="Arial"/>
              </a:rPr>
              <a:t>Se deben enviar informes trimestrales por el importador (empresa europea) en el primer mes siguiente al periodo de reporte.</a:t>
            </a:r>
          </a:p>
          <a:p>
            <a:pPr algn="just"/>
            <a:endParaRPr lang="es-ES" sz="2700" spc="-15" dirty="0">
              <a:solidFill>
                <a:srgbClr val="696969"/>
              </a:solidFill>
              <a:latin typeface="Arial"/>
              <a:cs typeface="Arial"/>
            </a:endParaRPr>
          </a:p>
          <a:p>
            <a:pPr marL="469900" indent="-457200" algn="just">
              <a:buFont typeface="Arial" panose="020B0604020202020204" pitchFamily="34" charset="0"/>
              <a:buChar char="•"/>
            </a:pPr>
            <a:r>
              <a:rPr lang="es-ES" sz="2700" spc="-15" dirty="0">
                <a:solidFill>
                  <a:srgbClr val="696969"/>
                </a:solidFill>
                <a:latin typeface="Arial"/>
                <a:cs typeface="Arial"/>
              </a:rPr>
              <a:t>Se han sufrido retrasos</a:t>
            </a:r>
          </a:p>
          <a:p>
            <a:pPr marL="469900" indent="-457200" algn="just">
              <a:buFont typeface="Arial" panose="020B0604020202020204" pitchFamily="34" charset="0"/>
              <a:buChar char="•"/>
            </a:pPr>
            <a:r>
              <a:rPr lang="es-ES" sz="2700" spc="-15" dirty="0">
                <a:solidFill>
                  <a:srgbClr val="696969"/>
                </a:solidFill>
                <a:latin typeface="Arial"/>
                <a:cs typeface="Arial"/>
              </a:rPr>
              <a:t>Se ha descubierto que una parte de las importaciones son fabricantes europeos</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Se debe incluir información sobre las plantas de origen (consumo eléctrico) y huella de carbono embebido.</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Hay tres métodos de reporte : cálculos específicos, mediciones en continuo o equivalencias con terceros países.</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Se pueden usar datos por defecto para las emisiones indirectas (</a:t>
            </a:r>
            <a:r>
              <a:rPr lang="es-ES" sz="2700" spc="-15" dirty="0" err="1">
                <a:solidFill>
                  <a:srgbClr val="696969"/>
                </a:solidFill>
                <a:latin typeface="Arial"/>
                <a:cs typeface="Arial"/>
              </a:rPr>
              <a:t>p.e</a:t>
            </a:r>
            <a:r>
              <a:rPr lang="es-ES" sz="2700" spc="-15" dirty="0">
                <a:solidFill>
                  <a:srgbClr val="696969"/>
                </a:solidFill>
                <a:latin typeface="Arial"/>
                <a:cs typeface="Arial"/>
              </a:rPr>
              <a:t>. media país) durante el periodo transitorio.</a:t>
            </a:r>
            <a:endParaRPr lang="es-ES" dirty="0"/>
          </a:p>
        </p:txBody>
      </p:sp>
    </p:spTree>
    <p:extLst>
      <p:ext uri="{BB962C8B-B14F-4D97-AF65-F5344CB8AC3E}">
        <p14:creationId xmlns:p14="http://schemas.microsoft.com/office/powerpoint/2010/main" val="2291311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3" name="Google Shape;90;p15">
            <a:extLst>
              <a:ext uri="{FF2B5EF4-FFF2-40B4-BE49-F238E27FC236}">
                <a16:creationId xmlns:a16="http://schemas.microsoft.com/office/drawing/2014/main" id="{5F78C234-3095-73AC-F4E8-98E069645770}"/>
              </a:ext>
            </a:extLst>
          </p:cNvPr>
          <p:cNvSpPr txBox="1">
            <a:spLocks/>
          </p:cNvSpPr>
          <p:nvPr/>
        </p:nvSpPr>
        <p:spPr>
          <a:xfrm>
            <a:off x="10361463" y="930275"/>
            <a:ext cx="8910787" cy="8443337"/>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DEBILIDADES DEL SISTEMA</a:t>
            </a:r>
          </a:p>
          <a:p>
            <a:pPr marL="527050" indent="-514350" algn="just">
              <a:buAutoNum type="arabicParenR"/>
            </a:pPr>
            <a:r>
              <a:rPr lang="es-ES" sz="2700" spc="-15" dirty="0">
                <a:solidFill>
                  <a:srgbClr val="696969"/>
                </a:solidFill>
                <a:latin typeface="Arial"/>
                <a:cs typeface="Arial"/>
              </a:rPr>
              <a:t>¿Cómo afrontar las exportaciones? </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Europa es la primera región exportadora del mundo y este mecanismo podría ser recurrido frente a la OMC y por ello no quieren dar derechos gratuitos (limitados) a las exportaciones. La realidad: no quieren dar la imagen de que “se es más exigente para Europa que para el resto del mundo”.</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La deslocalización de las instalaciones  exportadoras para mercados fuera de la UE es ya una realidad y seguramente el proceso se acelerará en los próximos años. En algunos casos esperan compensarlo con las ganancias de cuota  en el mercado interior.</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La UE ha fijado una fecha de revisión de la situación, aunque a demasiado largo plazo (2030).</a:t>
            </a:r>
          </a:p>
          <a:p>
            <a:endParaRPr lang="es-ES" dirty="0"/>
          </a:p>
        </p:txBody>
      </p:sp>
    </p:spTree>
    <p:extLst>
      <p:ext uri="{BB962C8B-B14F-4D97-AF65-F5344CB8AC3E}">
        <p14:creationId xmlns:p14="http://schemas.microsoft.com/office/powerpoint/2010/main" val="2597411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3" name="Google Shape;90;p15">
            <a:extLst>
              <a:ext uri="{FF2B5EF4-FFF2-40B4-BE49-F238E27FC236}">
                <a16:creationId xmlns:a16="http://schemas.microsoft.com/office/drawing/2014/main" id="{5F78C234-3095-73AC-F4E8-98E069645770}"/>
              </a:ext>
            </a:extLst>
          </p:cNvPr>
          <p:cNvSpPr txBox="1">
            <a:spLocks/>
          </p:cNvSpPr>
          <p:nvPr/>
        </p:nvSpPr>
        <p:spPr>
          <a:xfrm>
            <a:off x="10361463" y="930275"/>
            <a:ext cx="8910787" cy="8443337"/>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DEBILIDADES DEL SISTEMA</a:t>
            </a:r>
          </a:p>
          <a:p>
            <a:pPr indent="0" algn="just">
              <a:buNone/>
            </a:pPr>
            <a:r>
              <a:rPr lang="es-ES" sz="2700" spc="-15" dirty="0">
                <a:solidFill>
                  <a:srgbClr val="696969"/>
                </a:solidFill>
                <a:latin typeface="Arial"/>
                <a:cs typeface="Arial"/>
              </a:rPr>
              <a:t>2) ¿Cómo asegurar que no se produce una elusión del pago?</a:t>
            </a:r>
          </a:p>
          <a:p>
            <a:pPr indent="0" algn="just">
              <a:buNone/>
            </a:pPr>
            <a:endParaRPr lang="es-ES" sz="2700" spc="-15" dirty="0">
              <a:solidFill>
                <a:srgbClr val="696969"/>
              </a:solidFill>
              <a:latin typeface="Arial"/>
              <a:cs typeface="Arial"/>
            </a:endParaRPr>
          </a:p>
          <a:p>
            <a:pPr indent="0" algn="just">
              <a:buNone/>
            </a:pPr>
            <a:r>
              <a:rPr lang="es-ES" sz="2700" spc="-15" dirty="0">
                <a:solidFill>
                  <a:srgbClr val="696969"/>
                </a:solidFill>
                <a:latin typeface="Arial"/>
                <a:cs typeface="Arial"/>
              </a:rPr>
              <a:t>El comercio internacional puede adaptarse al mecanismo, abandonando productos afectados y optando por otros que no lo están (por ejemplo, comercio de morteros en lugar de cementos).</a:t>
            </a:r>
          </a:p>
          <a:p>
            <a:pPr indent="0" algn="just">
              <a:buNone/>
            </a:pPr>
            <a:endParaRPr lang="es-ES" sz="2700" spc="-15" dirty="0">
              <a:solidFill>
                <a:srgbClr val="696969"/>
              </a:solidFill>
              <a:latin typeface="Arial"/>
              <a:cs typeface="Arial"/>
            </a:endParaRPr>
          </a:p>
          <a:p>
            <a:pPr indent="0" algn="just">
              <a:buNone/>
            </a:pPr>
            <a:r>
              <a:rPr lang="es-ES" sz="2700" spc="-15" dirty="0">
                <a:solidFill>
                  <a:srgbClr val="696969"/>
                </a:solidFill>
                <a:latin typeface="Arial"/>
                <a:cs typeface="Arial"/>
              </a:rPr>
              <a:t> El listado de productos afectados puede ser objeto de revisión si se detectan cambios en los patrones de comercio (¿rapidez de la actuación?).</a:t>
            </a:r>
          </a:p>
          <a:p>
            <a:pPr indent="0" algn="just">
              <a:buNone/>
            </a:pPr>
            <a:endParaRPr lang="es-ES" sz="2700" spc="-15" dirty="0">
              <a:solidFill>
                <a:srgbClr val="696969"/>
              </a:solidFill>
              <a:latin typeface="Arial"/>
              <a:cs typeface="Arial"/>
            </a:endParaRPr>
          </a:p>
          <a:p>
            <a:pPr indent="0" algn="just">
              <a:buNone/>
            </a:pPr>
            <a:r>
              <a:rPr lang="es-ES" sz="2700" spc="-15" dirty="0">
                <a:solidFill>
                  <a:srgbClr val="696969"/>
                </a:solidFill>
                <a:latin typeface="Arial"/>
                <a:cs typeface="Arial"/>
              </a:rPr>
              <a:t>El sistema de certificados puede ser difícil de controlar en ciertas zonas de  origen o en “todas” las aduanas de la UE (superada una aduana ya se puede comercializar libremente en todo el territorio comunitario). </a:t>
            </a:r>
          </a:p>
          <a:p>
            <a:endParaRPr lang="es-ES" dirty="0"/>
          </a:p>
        </p:txBody>
      </p:sp>
    </p:spTree>
    <p:extLst>
      <p:ext uri="{BB962C8B-B14F-4D97-AF65-F5344CB8AC3E}">
        <p14:creationId xmlns:p14="http://schemas.microsoft.com/office/powerpoint/2010/main" val="3693726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3" name="Google Shape;90;p15">
            <a:extLst>
              <a:ext uri="{FF2B5EF4-FFF2-40B4-BE49-F238E27FC236}">
                <a16:creationId xmlns:a16="http://schemas.microsoft.com/office/drawing/2014/main" id="{5F78C234-3095-73AC-F4E8-98E069645770}"/>
              </a:ext>
            </a:extLst>
          </p:cNvPr>
          <p:cNvSpPr txBox="1">
            <a:spLocks/>
          </p:cNvSpPr>
          <p:nvPr/>
        </p:nvSpPr>
        <p:spPr>
          <a:xfrm>
            <a:off x="10361463" y="930275"/>
            <a:ext cx="8910787" cy="6755696"/>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DEBILIDADES DEL SISTEMA</a:t>
            </a:r>
          </a:p>
          <a:p>
            <a:pPr algn="just"/>
            <a:r>
              <a:rPr lang="es-ES" sz="2700" spc="-15" dirty="0">
                <a:solidFill>
                  <a:srgbClr val="696969"/>
                </a:solidFill>
                <a:latin typeface="Arial"/>
                <a:cs typeface="Arial"/>
              </a:rPr>
              <a:t>3) ¿Cómo asegurar que no aumentan las acciones de dumping?</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El dumping internacional es combatido, además de con acciones legales, con acciones comerciales. Con el mecanismo propuesto las acciones de dumping solo pueden recibir respuesta legal, que además de lentas, serán difíciles una vez abonados los derechos en frontera.</a:t>
            </a:r>
          </a:p>
          <a:p>
            <a:pPr algn="just"/>
            <a:endParaRPr lang="es-ES" sz="2700" spc="-15" dirty="0">
              <a:solidFill>
                <a:srgbClr val="696969"/>
              </a:solidFill>
              <a:latin typeface="Arial"/>
              <a:cs typeface="Arial"/>
            </a:endParaRPr>
          </a:p>
          <a:p>
            <a:pPr algn="just"/>
            <a:r>
              <a:rPr lang="es-ES" sz="2700" spc="-15" dirty="0">
                <a:solidFill>
                  <a:srgbClr val="696969"/>
                </a:solidFill>
                <a:latin typeface="Arial"/>
                <a:cs typeface="Arial"/>
              </a:rPr>
              <a:t>Esto puede dar lugar a un escenario de aumento de la presión en el mercado comunitario que ponga en riesgo la transformación tecnológica.</a:t>
            </a:r>
          </a:p>
          <a:p>
            <a:endParaRPr lang="es-ES" dirty="0"/>
          </a:p>
        </p:txBody>
      </p:sp>
    </p:spTree>
    <p:extLst>
      <p:ext uri="{BB962C8B-B14F-4D97-AF65-F5344CB8AC3E}">
        <p14:creationId xmlns:p14="http://schemas.microsoft.com/office/powerpoint/2010/main" val="808536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4" name="Google Shape;90;p15">
            <a:extLst>
              <a:ext uri="{FF2B5EF4-FFF2-40B4-BE49-F238E27FC236}">
                <a16:creationId xmlns:a16="http://schemas.microsoft.com/office/drawing/2014/main" id="{932AC926-F490-FA63-2D9F-BD581D289005}"/>
              </a:ext>
            </a:extLst>
          </p:cNvPr>
          <p:cNvSpPr txBox="1">
            <a:spLocks/>
          </p:cNvSpPr>
          <p:nvPr/>
        </p:nvSpPr>
        <p:spPr>
          <a:xfrm>
            <a:off x="9924248" y="496133"/>
            <a:ext cx="9941970" cy="10397718"/>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¿QUÉ SE ESTÁ HACIENDO </a:t>
            </a:r>
          </a:p>
          <a:p>
            <a:r>
              <a:rPr lang="es-ES" dirty="0"/>
              <a:t>A NIVEL EUROPEO Y NACIONAL?</a:t>
            </a:r>
          </a:p>
          <a:p>
            <a:pPr marL="469900" indent="-457200" algn="just">
              <a:buFont typeface="Arial" panose="020B0604020202020204" pitchFamily="34" charset="0"/>
              <a:buChar char="•"/>
            </a:pPr>
            <a:r>
              <a:rPr lang="es-ES" sz="2700" spc="-15" dirty="0" err="1">
                <a:solidFill>
                  <a:srgbClr val="696969"/>
                </a:solidFill>
                <a:latin typeface="Arial"/>
                <a:cs typeface="Arial"/>
              </a:rPr>
              <a:t>Cembureau</a:t>
            </a:r>
            <a:r>
              <a:rPr lang="es-ES" sz="2700" spc="-15" dirty="0">
                <a:solidFill>
                  <a:srgbClr val="696969"/>
                </a:solidFill>
                <a:latin typeface="Arial"/>
                <a:cs typeface="Arial"/>
              </a:rPr>
              <a:t> participa en el diseño europeo del mecanismo, pero muchos riesgos derivan de la implementación (“el diablo está en los detalles”).</a:t>
            </a:r>
          </a:p>
          <a:p>
            <a:pPr marL="469900" indent="-457200" algn="just">
              <a:buFont typeface="Arial" panose="020B0604020202020204" pitchFamily="34" charset="0"/>
              <a:buChar char="•"/>
            </a:pPr>
            <a:endParaRPr lang="es-ES" sz="2700" spc="-15" dirty="0">
              <a:solidFill>
                <a:srgbClr val="696969"/>
              </a:solidFill>
              <a:latin typeface="Arial"/>
              <a:cs typeface="Arial"/>
            </a:endParaRPr>
          </a:p>
          <a:p>
            <a:pPr marL="469900" indent="-457200" algn="just">
              <a:buFont typeface="Arial" panose="020B0604020202020204" pitchFamily="34" charset="0"/>
              <a:buChar char="•"/>
            </a:pPr>
            <a:r>
              <a:rPr lang="es-ES" sz="2700" spc="-15" dirty="0" err="1">
                <a:solidFill>
                  <a:srgbClr val="696969"/>
                </a:solidFill>
                <a:latin typeface="Arial"/>
                <a:cs typeface="Arial"/>
              </a:rPr>
              <a:t>Oficemen</a:t>
            </a:r>
            <a:r>
              <a:rPr lang="es-ES" sz="2700" spc="-15" dirty="0">
                <a:solidFill>
                  <a:srgbClr val="696969"/>
                </a:solidFill>
                <a:latin typeface="Arial"/>
                <a:cs typeface="Arial"/>
              </a:rPr>
              <a:t> ha sido pionero en establecer un acuerdo marco nacional con ADUANAS. Dicho acuerdo incluye:</a:t>
            </a:r>
          </a:p>
          <a:p>
            <a:pPr marL="469900" indent="-457200" algn="just">
              <a:buFont typeface="Arial" panose="020B0604020202020204" pitchFamily="34" charset="0"/>
              <a:buChar char="•"/>
            </a:pPr>
            <a:endParaRPr lang="es-ES" sz="2700" spc="-15" dirty="0">
              <a:solidFill>
                <a:srgbClr val="696969"/>
              </a:solidFill>
              <a:latin typeface="Arial"/>
              <a:cs typeface="Arial"/>
            </a:endParaRPr>
          </a:p>
          <a:p>
            <a:pPr marL="990600" lvl="8" indent="-457200" algn="just">
              <a:spcBef>
                <a:spcPts val="120"/>
              </a:spcBef>
              <a:buFont typeface="Arial" panose="020B0604020202020204" pitchFamily="34" charset="0"/>
              <a:buChar char="•"/>
            </a:pPr>
            <a:r>
              <a:rPr lang="es-ES" sz="2700" b="1" spc="-15" dirty="0">
                <a:solidFill>
                  <a:srgbClr val="696969"/>
                </a:solidFill>
                <a:latin typeface="Arial"/>
                <a:cs typeface="Arial"/>
              </a:rPr>
              <a:t>Un canal protegido de comunicación bilateral (que incluye a las empresas) para detectar conductas ilícitas.</a:t>
            </a:r>
          </a:p>
          <a:p>
            <a:pPr marL="990600" lvl="8" indent="-457200" algn="just">
              <a:spcBef>
                <a:spcPts val="120"/>
              </a:spcBef>
              <a:buFont typeface="Arial" panose="020B0604020202020204" pitchFamily="34" charset="0"/>
              <a:buChar char="•"/>
            </a:pPr>
            <a:r>
              <a:rPr lang="es-ES" sz="2700" b="1" spc="-15" dirty="0">
                <a:solidFill>
                  <a:srgbClr val="696969"/>
                </a:solidFill>
                <a:latin typeface="Arial"/>
                <a:cs typeface="Arial"/>
              </a:rPr>
              <a:t>Una colaboración en materia técnica, y básicamente en:</a:t>
            </a:r>
          </a:p>
          <a:p>
            <a:pPr marL="990600" lvl="8" indent="-457200" algn="just">
              <a:spcBef>
                <a:spcPts val="120"/>
              </a:spcBef>
              <a:buFont typeface="Arial" panose="020B0604020202020204" pitchFamily="34" charset="0"/>
              <a:buChar char="•"/>
            </a:pPr>
            <a:endParaRPr lang="es-ES" sz="2700" b="1" spc="-15" dirty="0">
              <a:solidFill>
                <a:srgbClr val="696969"/>
              </a:solidFill>
              <a:latin typeface="Arial"/>
              <a:cs typeface="Arial"/>
            </a:endParaRPr>
          </a:p>
          <a:p>
            <a:pPr marL="533400" lvl="8" indent="-457200" algn="just">
              <a:spcBef>
                <a:spcPts val="120"/>
              </a:spcBef>
              <a:buFont typeface="Wingdings" panose="05000000000000000000" pitchFamily="2" charset="2"/>
              <a:buChar char="ü"/>
            </a:pPr>
            <a:r>
              <a:rPr lang="es-ES" sz="2300" b="1" spc="-15" dirty="0">
                <a:solidFill>
                  <a:srgbClr val="696969"/>
                </a:solidFill>
                <a:latin typeface="Arial"/>
                <a:cs typeface="Arial"/>
              </a:rPr>
              <a:t>La mejora de la codificación estadística (por ahora, todos los cementos grises están bajo el mismo código, aunque se huella puede fluctuar de 1 a casi 19); </a:t>
            </a:r>
          </a:p>
          <a:p>
            <a:pPr marL="533400" lvl="8" indent="-457200" algn="just">
              <a:spcBef>
                <a:spcPts val="120"/>
              </a:spcBef>
              <a:buFont typeface="Wingdings" panose="05000000000000000000" pitchFamily="2" charset="2"/>
              <a:buChar char="ü"/>
            </a:pPr>
            <a:r>
              <a:rPr lang="es-ES" sz="2300" b="1" spc="-15" dirty="0">
                <a:solidFill>
                  <a:srgbClr val="696969"/>
                </a:solidFill>
                <a:latin typeface="Arial"/>
                <a:cs typeface="Arial"/>
              </a:rPr>
              <a:t>En la información previa al desembarque; </a:t>
            </a:r>
          </a:p>
          <a:p>
            <a:pPr marL="533400" lvl="8" indent="-457200" algn="just">
              <a:spcBef>
                <a:spcPts val="120"/>
              </a:spcBef>
              <a:buFont typeface="Wingdings" panose="05000000000000000000" pitchFamily="2" charset="2"/>
              <a:buChar char="ü"/>
            </a:pPr>
            <a:r>
              <a:rPr lang="es-ES" sz="2300" b="1" spc="-15" dirty="0">
                <a:solidFill>
                  <a:srgbClr val="696969"/>
                </a:solidFill>
                <a:latin typeface="Arial"/>
                <a:cs typeface="Arial"/>
              </a:rPr>
              <a:t>En la revisión de los medios técnicos existentes; en el establecimiento de protocolos de inspección al menos durante un tiempo (“semáforo rojo”) y </a:t>
            </a:r>
          </a:p>
          <a:p>
            <a:pPr marL="533400" lvl="8" indent="-457200" algn="just">
              <a:spcBef>
                <a:spcPts val="120"/>
              </a:spcBef>
              <a:buFont typeface="Wingdings" panose="05000000000000000000" pitchFamily="2" charset="2"/>
              <a:buChar char="ü"/>
            </a:pPr>
            <a:r>
              <a:rPr lang="es-ES" sz="2300" b="1" spc="-15" dirty="0">
                <a:solidFill>
                  <a:srgbClr val="696969"/>
                </a:solidFill>
                <a:latin typeface="Arial"/>
                <a:cs typeface="Arial"/>
              </a:rPr>
              <a:t>En el establecimiento del control estadísticos de productos relacionados para detectar cambios en los patrones de comercio.</a:t>
            </a:r>
          </a:p>
          <a:p>
            <a:pPr marL="533400" lvl="8" indent="-457200" algn="just">
              <a:spcBef>
                <a:spcPts val="120"/>
              </a:spcBef>
              <a:buFont typeface="Wingdings" panose="05000000000000000000" pitchFamily="2" charset="2"/>
              <a:buChar char="ü"/>
            </a:pPr>
            <a:endParaRPr lang="es-ES" sz="2300" b="1" spc="-15" dirty="0">
              <a:solidFill>
                <a:srgbClr val="696969"/>
              </a:solidFill>
              <a:latin typeface="Arial"/>
              <a:cs typeface="Arial"/>
            </a:endParaRPr>
          </a:p>
          <a:p>
            <a:pPr marL="990600" lvl="8" indent="-457200" algn="just">
              <a:spcBef>
                <a:spcPts val="120"/>
              </a:spcBef>
              <a:buFont typeface="Arial" panose="020B0604020202020204" pitchFamily="34" charset="0"/>
              <a:buChar char="•"/>
            </a:pPr>
            <a:r>
              <a:rPr lang="es-ES" sz="2700" spc="-15" dirty="0">
                <a:solidFill>
                  <a:srgbClr val="696969"/>
                </a:solidFill>
                <a:latin typeface="Arial"/>
                <a:cs typeface="Arial"/>
              </a:rPr>
              <a:t>Una colaboración en materia de formación sobre el cemento y productos relacionados. </a:t>
            </a:r>
            <a:endParaRPr lang="es-ES" dirty="0"/>
          </a:p>
        </p:txBody>
      </p:sp>
    </p:spTree>
    <p:extLst>
      <p:ext uri="{BB962C8B-B14F-4D97-AF65-F5344CB8AC3E}">
        <p14:creationId xmlns:p14="http://schemas.microsoft.com/office/powerpoint/2010/main" val="421744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09503" y="873736"/>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93260" y="1080044"/>
            <a:ext cx="733425" cy="542925"/>
          </a:xfrm>
          <a:prstGeom prst="rect">
            <a:avLst/>
          </a:prstGeom>
        </p:spPr>
      </p:pic>
      <p:sp>
        <p:nvSpPr>
          <p:cNvPr id="4" name="Google Shape;90;p15">
            <a:extLst>
              <a:ext uri="{FF2B5EF4-FFF2-40B4-BE49-F238E27FC236}">
                <a16:creationId xmlns:a16="http://schemas.microsoft.com/office/drawing/2014/main" id="{932AC926-F490-FA63-2D9F-BD581D289005}"/>
              </a:ext>
            </a:extLst>
          </p:cNvPr>
          <p:cNvSpPr txBox="1">
            <a:spLocks/>
          </p:cNvSpPr>
          <p:nvPr/>
        </p:nvSpPr>
        <p:spPr>
          <a:xfrm>
            <a:off x="9899650" y="777875"/>
            <a:ext cx="9941970" cy="646331"/>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ESTADÍSTICA CBAM</a:t>
            </a:r>
          </a:p>
        </p:txBody>
      </p:sp>
      <p:pic>
        <p:nvPicPr>
          <p:cNvPr id="5" name="Imagen 4">
            <a:extLst>
              <a:ext uri="{FF2B5EF4-FFF2-40B4-BE49-F238E27FC236}">
                <a16:creationId xmlns:a16="http://schemas.microsoft.com/office/drawing/2014/main" id="{24E3A1E6-611E-8BF5-315A-06D28F6F3161}"/>
              </a:ext>
            </a:extLst>
          </p:cNvPr>
          <p:cNvPicPr>
            <a:picLocks noChangeAspect="1"/>
          </p:cNvPicPr>
          <p:nvPr/>
        </p:nvPicPr>
        <p:blipFill>
          <a:blip r:embed="rId9"/>
          <a:stretch>
            <a:fillRect/>
          </a:stretch>
        </p:blipFill>
        <p:spPr>
          <a:xfrm>
            <a:off x="10724069" y="1622969"/>
            <a:ext cx="7032479" cy="9595633"/>
          </a:xfrm>
          <a:prstGeom prst="rect">
            <a:avLst/>
          </a:prstGeom>
        </p:spPr>
      </p:pic>
    </p:spTree>
    <p:extLst>
      <p:ext uri="{BB962C8B-B14F-4D97-AF65-F5344CB8AC3E}">
        <p14:creationId xmlns:p14="http://schemas.microsoft.com/office/powerpoint/2010/main" val="636507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13DDC24F-BE2B-402A-9FCB-F7E73A0C4A72}"/>
              </a:ext>
            </a:extLst>
          </p:cNvPr>
          <p:cNvSpPr/>
          <p:nvPr/>
        </p:nvSpPr>
        <p:spPr>
          <a:xfrm>
            <a:off x="3605628" y="0"/>
            <a:ext cx="5554345" cy="11308631"/>
          </a:xfrm>
          <a:custGeom>
            <a:avLst/>
            <a:gdLst/>
            <a:ahLst/>
            <a:cxnLst/>
            <a:rect l="l" t="t" r="r" b="b"/>
            <a:pathLst>
              <a:path w="5554345" h="10398125">
                <a:moveTo>
                  <a:pt x="0" y="10398049"/>
                </a:moveTo>
                <a:lnTo>
                  <a:pt x="5553904" y="10398049"/>
                </a:lnTo>
                <a:lnTo>
                  <a:pt x="5553904" y="0"/>
                </a:lnTo>
                <a:lnTo>
                  <a:pt x="0" y="0"/>
                </a:lnTo>
                <a:lnTo>
                  <a:pt x="0" y="10398049"/>
                </a:lnTo>
                <a:close/>
              </a:path>
            </a:pathLst>
          </a:custGeom>
          <a:solidFill>
            <a:srgbClr val="23361C"/>
          </a:solidFill>
        </p:spPr>
        <p:txBody>
          <a:bodyPr wrap="square" lIns="0" tIns="0" rIns="0" bIns="0" rtlCol="0"/>
          <a:lstStyle/>
          <a:p>
            <a:endParaRPr/>
          </a:p>
        </p:txBody>
      </p:sp>
      <p:sp>
        <p:nvSpPr>
          <p:cNvPr id="2" name="object 3">
            <a:extLst>
              <a:ext uri="{FF2B5EF4-FFF2-40B4-BE49-F238E27FC236}">
                <a16:creationId xmlns:a16="http://schemas.microsoft.com/office/drawing/2014/main" id="{F36AC9AE-14E9-4B2F-87DA-207366DEA0D0}"/>
              </a:ext>
            </a:extLst>
          </p:cNvPr>
          <p:cNvSpPr/>
          <p:nvPr/>
        </p:nvSpPr>
        <p:spPr>
          <a:xfrm>
            <a:off x="1349508" y="1713717"/>
            <a:ext cx="5695899" cy="569588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20">
            <a:extLst>
              <a:ext uri="{FF2B5EF4-FFF2-40B4-BE49-F238E27FC236}">
                <a16:creationId xmlns:a16="http://schemas.microsoft.com/office/drawing/2014/main" id="{691B7B9D-4507-43A2-92AF-B7F4FBFFA743}"/>
              </a:ext>
            </a:extLst>
          </p:cNvPr>
          <p:cNvSpPr/>
          <p:nvPr/>
        </p:nvSpPr>
        <p:spPr>
          <a:xfrm>
            <a:off x="0" y="1713717"/>
            <a:ext cx="1350010" cy="5695950"/>
          </a:xfrm>
          <a:custGeom>
            <a:avLst/>
            <a:gdLst/>
            <a:ahLst/>
            <a:cxnLst/>
            <a:rect l="l" t="t" r="r" b="b"/>
            <a:pathLst>
              <a:path w="1350010" h="5695950">
                <a:moveTo>
                  <a:pt x="1349508" y="5695899"/>
                </a:moveTo>
                <a:lnTo>
                  <a:pt x="0" y="5695899"/>
                </a:lnTo>
                <a:lnTo>
                  <a:pt x="0" y="0"/>
                </a:lnTo>
                <a:lnTo>
                  <a:pt x="1349508" y="0"/>
                </a:lnTo>
                <a:lnTo>
                  <a:pt x="1349508" y="5695899"/>
                </a:lnTo>
                <a:close/>
              </a:path>
            </a:pathLst>
          </a:custGeom>
          <a:solidFill>
            <a:srgbClr val="88BA01"/>
          </a:solidFill>
        </p:spPr>
        <p:txBody>
          <a:bodyPr wrap="square" lIns="0" tIns="0" rIns="0" bIns="0" rtlCol="0"/>
          <a:lstStyle/>
          <a:p>
            <a:endParaRPr/>
          </a:p>
        </p:txBody>
      </p:sp>
      <p:pic>
        <p:nvPicPr>
          <p:cNvPr id="7" name="Imagen 6">
            <a:extLst>
              <a:ext uri="{FF2B5EF4-FFF2-40B4-BE49-F238E27FC236}">
                <a16:creationId xmlns:a16="http://schemas.microsoft.com/office/drawing/2014/main" id="{EDDCDF73-1749-477C-8E25-8729068F4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9903" y="9123323"/>
            <a:ext cx="4025793" cy="1213597"/>
          </a:xfrm>
          <a:prstGeom prst="rect">
            <a:avLst/>
          </a:prstGeom>
        </p:spPr>
      </p:pic>
      <p:sp>
        <p:nvSpPr>
          <p:cNvPr id="10" name="object 22">
            <a:extLst>
              <a:ext uri="{FF2B5EF4-FFF2-40B4-BE49-F238E27FC236}">
                <a16:creationId xmlns:a16="http://schemas.microsoft.com/office/drawing/2014/main" id="{8DE4405F-84C1-42F9-BD36-37A4A4381CFB}"/>
              </a:ext>
            </a:extLst>
          </p:cNvPr>
          <p:cNvSpPr/>
          <p:nvPr/>
        </p:nvSpPr>
        <p:spPr>
          <a:xfrm>
            <a:off x="12437491" y="2580662"/>
            <a:ext cx="178413" cy="17841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9" name="Gráfico 18">
            <a:extLst>
              <a:ext uri="{FF2B5EF4-FFF2-40B4-BE49-F238E27FC236}">
                <a16:creationId xmlns:a16="http://schemas.microsoft.com/office/drawing/2014/main" id="{6A21C3FA-3D38-4A78-969A-77E5E5A389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1699" y="1876304"/>
            <a:ext cx="1100940" cy="1100940"/>
          </a:xfrm>
          <a:prstGeom prst="rect">
            <a:avLst/>
          </a:prstGeom>
        </p:spPr>
      </p:pic>
      <p:pic>
        <p:nvPicPr>
          <p:cNvPr id="20" name="Gráfico 19">
            <a:extLst>
              <a:ext uri="{FF2B5EF4-FFF2-40B4-BE49-F238E27FC236}">
                <a16:creationId xmlns:a16="http://schemas.microsoft.com/office/drawing/2014/main" id="{F1BAC4BC-19B7-40B8-A09A-257EEDA78F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25455" y="2154244"/>
            <a:ext cx="733425" cy="542925"/>
          </a:xfrm>
          <a:prstGeom prst="rect">
            <a:avLst/>
          </a:prstGeom>
        </p:spPr>
      </p:pic>
      <p:sp>
        <p:nvSpPr>
          <p:cNvPr id="3" name="Google Shape;90;p15">
            <a:extLst>
              <a:ext uri="{FF2B5EF4-FFF2-40B4-BE49-F238E27FC236}">
                <a16:creationId xmlns:a16="http://schemas.microsoft.com/office/drawing/2014/main" id="{5F78C234-3095-73AC-F4E8-98E069645770}"/>
              </a:ext>
            </a:extLst>
          </p:cNvPr>
          <p:cNvSpPr txBox="1">
            <a:spLocks/>
          </p:cNvSpPr>
          <p:nvPr/>
        </p:nvSpPr>
        <p:spPr>
          <a:xfrm>
            <a:off x="10361463" y="930275"/>
            <a:ext cx="8910787" cy="10318209"/>
          </a:xfrm>
          <a:prstGeom prst="rect">
            <a:avLst/>
          </a:prstGeom>
        </p:spPr>
        <p:txBody>
          <a:bodyPr vert="horz" wrap="square" lIns="0" tIns="15240" rIns="0" bIns="0" rtlCol="0">
            <a:spAutoFit/>
          </a:bodyPr>
          <a:lstStyle>
            <a:defPPr>
              <a:defRPr kern="0"/>
            </a:defPPr>
            <a:lvl1pPr marL="12700">
              <a:lnSpc>
                <a:spcPct val="100000"/>
              </a:lnSpc>
              <a:spcBef>
                <a:spcPts val="120"/>
              </a:spcBef>
              <a:defRPr sz="4100" b="1" spc="-245">
                <a:solidFill>
                  <a:srgbClr val="003C74"/>
                </a:solidFill>
                <a:latin typeface="HelveticaNeueLT Std Cn"/>
                <a:cs typeface="HelveticaNeueLT Std Cn"/>
              </a:defRPr>
            </a:lvl1pPr>
            <a:lvl2pPr marL="914400" marR="0" lvl="1"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2pPr>
            <a:lvl3pPr marL="1371600" marR="0" lvl="2"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3pPr>
            <a:lvl4pPr marL="1828800" marR="0" lvl="3"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4pPr>
            <a:lvl5pPr marL="2286000" marR="0" lvl="4"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5pPr>
            <a:lvl6pPr marL="2743200" marR="0" lvl="5"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6pPr>
            <a:lvl7pPr marL="3200400" marR="0" lvl="6"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7pPr>
            <a:lvl8pPr marL="3657600" marR="0" lvl="7"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8pPr>
            <a:lvl9pPr marL="4114800" marR="0" lvl="8" indent="-393700" algn="l" rtl="0">
              <a:lnSpc>
                <a:spcPct val="100000"/>
              </a:lnSpc>
              <a:spcBef>
                <a:spcPts val="0"/>
              </a:spcBef>
              <a:spcAft>
                <a:spcPts val="0"/>
              </a:spcAft>
              <a:buClr>
                <a:schemeClr val="dk2"/>
              </a:buClr>
              <a:buSzPts val="1800"/>
              <a:buFont typeface="Barlow"/>
              <a:buNone/>
              <a:defRPr sz="1800" b="0" i="0" u="none" strike="noStrike" cap="none">
                <a:solidFill>
                  <a:schemeClr val="dk2"/>
                </a:solidFill>
                <a:latin typeface="Barlow"/>
                <a:ea typeface="Barlow"/>
                <a:cs typeface="Barlow"/>
              </a:defRPr>
            </a:lvl9pPr>
          </a:lstStyle>
          <a:p>
            <a:r>
              <a:rPr lang="es-ES" dirty="0"/>
              <a:t>CONCLUSIONES</a:t>
            </a:r>
          </a:p>
          <a:p>
            <a:pPr algn="just">
              <a:buClr>
                <a:srgbClr val="047137"/>
              </a:buClr>
              <a:buFont typeface="Arial" panose="020B0604020202020204" pitchFamily="34" charset="0"/>
              <a:buChar char="•"/>
            </a:pPr>
            <a:r>
              <a:rPr lang="es-ES" sz="2700" spc="-15" dirty="0">
                <a:solidFill>
                  <a:srgbClr val="696969"/>
                </a:solidFill>
                <a:latin typeface="Arial"/>
                <a:cs typeface="Arial"/>
              </a:rPr>
              <a:t>La apuesta por el CBAM es una apuesta por el reequilibrio de las condiciones de competencia por motivos medioambientales y específicamente de cambio climático, pero muchos países fuera de la UE se han manifestado en contra (USA, India, China, Rusia,…)</a:t>
            </a:r>
          </a:p>
          <a:p>
            <a:pPr algn="just">
              <a:buClr>
                <a:srgbClr val="047137"/>
              </a:buClr>
              <a:buFont typeface="Arial" panose="020B0604020202020204" pitchFamily="34" charset="0"/>
              <a:buChar char="•"/>
            </a:pPr>
            <a:endParaRPr lang="es-ES" sz="2700" spc="-15" dirty="0">
              <a:solidFill>
                <a:srgbClr val="696969"/>
              </a:solidFill>
              <a:latin typeface="Arial"/>
              <a:cs typeface="Arial"/>
            </a:endParaRPr>
          </a:p>
          <a:p>
            <a:pPr algn="just">
              <a:buClr>
                <a:srgbClr val="047137"/>
              </a:buClr>
              <a:buFont typeface="Arial" panose="020B0604020202020204" pitchFamily="34" charset="0"/>
              <a:buChar char="•"/>
            </a:pPr>
            <a:r>
              <a:rPr lang="es-ES" sz="2700" spc="-15" dirty="0">
                <a:solidFill>
                  <a:srgbClr val="696969"/>
                </a:solidFill>
                <a:latin typeface="Arial"/>
                <a:cs typeface="Arial"/>
              </a:rPr>
              <a:t>Probablemente los riesgos de implementación se han subestimado (una información con fines estadísticos se debe convertir en información “fiscal”).</a:t>
            </a:r>
          </a:p>
          <a:p>
            <a:pPr algn="just">
              <a:buClr>
                <a:srgbClr val="047137"/>
              </a:buClr>
              <a:buFont typeface="Arial" panose="020B0604020202020204" pitchFamily="34" charset="0"/>
              <a:buChar char="•"/>
            </a:pPr>
            <a:endParaRPr lang="es-ES" sz="2700" spc="-15" dirty="0">
              <a:solidFill>
                <a:srgbClr val="696969"/>
              </a:solidFill>
              <a:latin typeface="Arial"/>
              <a:cs typeface="Arial"/>
            </a:endParaRPr>
          </a:p>
          <a:p>
            <a:pPr algn="just">
              <a:buClr>
                <a:srgbClr val="047137"/>
              </a:buClr>
              <a:buFont typeface="Arial" panose="020B0604020202020204" pitchFamily="34" charset="0"/>
              <a:buChar char="•"/>
            </a:pPr>
            <a:r>
              <a:rPr lang="es-ES" sz="2700" spc="-15" dirty="0">
                <a:solidFill>
                  <a:srgbClr val="696969"/>
                </a:solidFill>
                <a:latin typeface="Arial"/>
                <a:cs typeface="Arial"/>
              </a:rPr>
              <a:t>Si el sistema funciona correctamente, la transformación del sector europeo alineándose  con  la senda de la neutralidad climática se verá acelerada.</a:t>
            </a:r>
          </a:p>
          <a:p>
            <a:pPr algn="just">
              <a:buClr>
                <a:srgbClr val="047137"/>
              </a:buClr>
              <a:buFont typeface="Arial" panose="020B0604020202020204" pitchFamily="34" charset="0"/>
              <a:buChar char="•"/>
            </a:pPr>
            <a:endParaRPr lang="es-ES" sz="2700" spc="-15" dirty="0">
              <a:solidFill>
                <a:srgbClr val="696969"/>
              </a:solidFill>
              <a:latin typeface="Arial"/>
              <a:cs typeface="Arial"/>
            </a:endParaRPr>
          </a:p>
          <a:p>
            <a:pPr algn="just">
              <a:buClr>
                <a:srgbClr val="047137"/>
              </a:buClr>
              <a:buFont typeface="Arial" panose="020B0604020202020204" pitchFamily="34" charset="0"/>
              <a:buChar char="•"/>
            </a:pPr>
            <a:r>
              <a:rPr lang="es-ES" sz="2700" spc="-15" dirty="0">
                <a:solidFill>
                  <a:srgbClr val="696969"/>
                </a:solidFill>
                <a:latin typeface="Arial"/>
                <a:cs typeface="Arial"/>
              </a:rPr>
              <a:t>Las conclusiones de los estudios realizados sobre el impacto en el mercado de la construcción europeo parecen asegurar que serán muy limitados ( además de que los productos competitivos vivirán una situación similar).</a:t>
            </a:r>
          </a:p>
          <a:p>
            <a:pPr indent="0" algn="just">
              <a:buClr>
                <a:srgbClr val="047137"/>
              </a:buClr>
            </a:pPr>
            <a:endParaRPr lang="es-ES" sz="2700" spc="-15" dirty="0">
              <a:solidFill>
                <a:srgbClr val="696969"/>
              </a:solidFill>
              <a:latin typeface="Arial"/>
              <a:cs typeface="Arial"/>
            </a:endParaRPr>
          </a:p>
          <a:p>
            <a:pPr algn="just">
              <a:buClr>
                <a:srgbClr val="047137"/>
              </a:buClr>
              <a:buFont typeface="Arial" panose="020B0604020202020204" pitchFamily="34" charset="0"/>
              <a:buChar char="•"/>
            </a:pPr>
            <a:r>
              <a:rPr lang="es-ES" sz="2700" spc="-15" dirty="0">
                <a:solidFill>
                  <a:srgbClr val="696969"/>
                </a:solidFill>
                <a:latin typeface="Arial"/>
                <a:cs typeface="Arial"/>
              </a:rPr>
              <a:t>La nueva Comisión Europea decidirá si revisa el mecanismo con nuevos criterios. </a:t>
            </a:r>
          </a:p>
        </p:txBody>
      </p:sp>
    </p:spTree>
    <p:extLst>
      <p:ext uri="{BB962C8B-B14F-4D97-AF65-F5344CB8AC3E}">
        <p14:creationId xmlns:p14="http://schemas.microsoft.com/office/powerpoint/2010/main" val="811470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921B63F-7799-4C42-AFAF-949D70CAAD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571"/>
            <a:ext cx="20104100" cy="11308556"/>
          </a:xfrm>
          <a:prstGeom prst="rect">
            <a:avLst/>
          </a:prstGeom>
        </p:spPr>
      </p:pic>
      <p:grpSp>
        <p:nvGrpSpPr>
          <p:cNvPr id="4" name="Grupo 3">
            <a:extLst>
              <a:ext uri="{FF2B5EF4-FFF2-40B4-BE49-F238E27FC236}">
                <a16:creationId xmlns:a16="http://schemas.microsoft.com/office/drawing/2014/main" id="{6328CFB4-2C1E-7A5C-D2CC-EDC80F173C0C}"/>
              </a:ext>
            </a:extLst>
          </p:cNvPr>
          <p:cNvGrpSpPr/>
          <p:nvPr/>
        </p:nvGrpSpPr>
        <p:grpSpPr>
          <a:xfrm>
            <a:off x="1307852" y="1006475"/>
            <a:ext cx="18110448" cy="8610600"/>
            <a:chOff x="1307852" y="1006475"/>
            <a:chExt cx="18110448" cy="8610600"/>
          </a:xfrm>
        </p:grpSpPr>
        <p:cxnSp>
          <p:nvCxnSpPr>
            <p:cNvPr id="11" name="Conector recto 10">
              <a:extLst>
                <a:ext uri="{FF2B5EF4-FFF2-40B4-BE49-F238E27FC236}">
                  <a16:creationId xmlns:a16="http://schemas.microsoft.com/office/drawing/2014/main" id="{1470A473-216D-46FE-BD4F-5DE902DE349E}"/>
                </a:ext>
              </a:extLst>
            </p:cNvPr>
            <p:cNvCxnSpPr>
              <a:cxnSpLocks/>
            </p:cNvCxnSpPr>
            <p:nvPr/>
          </p:nvCxnSpPr>
          <p:spPr>
            <a:xfrm>
              <a:off x="1307852" y="9617075"/>
              <a:ext cx="15359586" cy="0"/>
            </a:xfrm>
            <a:prstGeom prst="line">
              <a:avLst/>
            </a:prstGeom>
            <a:ln>
              <a:solidFill>
                <a:srgbClr val="88BA01"/>
              </a:solidFill>
            </a:ln>
          </p:spPr>
          <p:style>
            <a:lnRef idx="1">
              <a:schemeClr val="accent1"/>
            </a:lnRef>
            <a:fillRef idx="0">
              <a:schemeClr val="accent1"/>
            </a:fillRef>
            <a:effectRef idx="0">
              <a:schemeClr val="accent1"/>
            </a:effectRef>
            <a:fontRef idx="minor">
              <a:schemeClr val="tx1"/>
            </a:fontRef>
          </p:style>
        </p:cxnSp>
        <p:grpSp>
          <p:nvGrpSpPr>
            <p:cNvPr id="7" name="Grupo 6">
              <a:extLst>
                <a:ext uri="{FF2B5EF4-FFF2-40B4-BE49-F238E27FC236}">
                  <a16:creationId xmlns:a16="http://schemas.microsoft.com/office/drawing/2014/main" id="{4BA69F8E-7BBA-171E-28E4-5A88D8CC8896}"/>
                </a:ext>
              </a:extLst>
            </p:cNvPr>
            <p:cNvGrpSpPr/>
            <p:nvPr/>
          </p:nvGrpSpPr>
          <p:grpSpPr>
            <a:xfrm>
              <a:off x="3194050" y="1006475"/>
              <a:ext cx="16224250" cy="5926382"/>
              <a:chOff x="2959286" y="-236817"/>
              <a:chExt cx="16224250" cy="5926382"/>
            </a:xfrm>
          </p:grpSpPr>
          <p:pic>
            <p:nvPicPr>
              <p:cNvPr id="8" name="Imagen 7">
                <a:extLst>
                  <a:ext uri="{FF2B5EF4-FFF2-40B4-BE49-F238E27FC236}">
                    <a16:creationId xmlns:a16="http://schemas.microsoft.com/office/drawing/2014/main" id="{4EF85BA6-04BC-4B73-9136-351D8D3770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43473" b="41091"/>
              <a:stretch/>
            </p:blipFill>
            <p:spPr>
              <a:xfrm>
                <a:off x="2959286" y="2888368"/>
                <a:ext cx="8546728" cy="2801197"/>
              </a:xfrm>
              <a:prstGeom prst="rect">
                <a:avLst/>
              </a:prstGeom>
            </p:spPr>
          </p:pic>
          <p:pic>
            <p:nvPicPr>
              <p:cNvPr id="3" name="Imagen 2">
                <a:extLst>
                  <a:ext uri="{FF2B5EF4-FFF2-40B4-BE49-F238E27FC236}">
                    <a16:creationId xmlns:a16="http://schemas.microsoft.com/office/drawing/2014/main" id="{E9B386B3-23F4-C614-0E17-0B63E2C740D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9786"/>
              <a:stretch/>
            </p:blipFill>
            <p:spPr>
              <a:xfrm>
                <a:off x="15303686" y="-236817"/>
                <a:ext cx="3879850" cy="4038600"/>
              </a:xfrm>
              <a:prstGeom prst="rect">
                <a:avLst/>
              </a:prstGeom>
            </p:spPr>
          </p:pic>
        </p:grpSp>
        <p:pic>
          <p:nvPicPr>
            <p:cNvPr id="16" name="Imagen 15" descr="Texto&#10;&#10;Descripción generada automáticamente">
              <a:extLst>
                <a:ext uri="{FF2B5EF4-FFF2-40B4-BE49-F238E27FC236}">
                  <a16:creationId xmlns:a16="http://schemas.microsoft.com/office/drawing/2014/main" id="{E20D3F47-21A4-C97F-E82F-D26DA45C85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174" y="7857033"/>
              <a:ext cx="1157101" cy="1157101"/>
            </a:xfrm>
            <a:prstGeom prst="rect">
              <a:avLst/>
            </a:prstGeom>
          </p:spPr>
        </p:pic>
        <p:sp>
          <p:nvSpPr>
            <p:cNvPr id="17" name="CuadroTexto 16">
              <a:extLst>
                <a:ext uri="{FF2B5EF4-FFF2-40B4-BE49-F238E27FC236}">
                  <a16:creationId xmlns:a16="http://schemas.microsoft.com/office/drawing/2014/main" id="{AD6FA055-1E13-70BF-F1EF-88B7095CCC6F}"/>
                </a:ext>
              </a:extLst>
            </p:cNvPr>
            <p:cNvSpPr txBox="1"/>
            <p:nvPr/>
          </p:nvSpPr>
          <p:spPr>
            <a:xfrm>
              <a:off x="5545308" y="7892807"/>
              <a:ext cx="2590800" cy="1015663"/>
            </a:xfrm>
            <a:prstGeom prst="rect">
              <a:avLst/>
            </a:prstGeom>
            <a:noFill/>
          </p:spPr>
          <p:txBody>
            <a:bodyPr wrap="square" rtlCol="0">
              <a:spAutoFit/>
            </a:bodyPr>
            <a:lstStyle/>
            <a:p>
              <a:r>
                <a:rPr lang="es-MX" sz="6000" b="1" dirty="0">
                  <a:solidFill>
                    <a:schemeClr val="bg1"/>
                  </a:solidFill>
                  <a:latin typeface="Arial" panose="020B0604020202020204" pitchFamily="34" charset="0"/>
                  <a:ea typeface="ADLaM Display" panose="02010000000000000000" pitchFamily="2" charset="0"/>
                  <a:cs typeface="Arial" panose="020B0604020202020204" pitchFamily="34" charset="0"/>
                </a:rPr>
                <a:t>06</a:t>
              </a:r>
              <a:endParaRPr lang="es-CO" sz="4400" dirty="0">
                <a:solidFill>
                  <a:schemeClr val="bg1"/>
                </a:solidFill>
              </a:endParaRPr>
            </a:p>
          </p:txBody>
        </p:sp>
        <p:sp>
          <p:nvSpPr>
            <p:cNvPr id="19" name="CuadroTexto 18">
              <a:extLst>
                <a:ext uri="{FF2B5EF4-FFF2-40B4-BE49-F238E27FC236}">
                  <a16:creationId xmlns:a16="http://schemas.microsoft.com/office/drawing/2014/main" id="{00A51720-2918-598C-260F-ED3909AFA07A}"/>
                </a:ext>
              </a:extLst>
            </p:cNvPr>
            <p:cNvSpPr txBox="1"/>
            <p:nvPr/>
          </p:nvSpPr>
          <p:spPr>
            <a:xfrm>
              <a:off x="7248382" y="7892807"/>
              <a:ext cx="2590800" cy="1015663"/>
            </a:xfrm>
            <a:prstGeom prst="rect">
              <a:avLst/>
            </a:prstGeom>
            <a:noFill/>
          </p:spPr>
          <p:txBody>
            <a:bodyPr wrap="square" rtlCol="0">
              <a:spAutoFit/>
            </a:bodyPr>
            <a:lstStyle/>
            <a:p>
              <a:r>
                <a:rPr lang="es-MX" sz="6000" b="1" dirty="0">
                  <a:solidFill>
                    <a:schemeClr val="bg1"/>
                  </a:solidFill>
                  <a:latin typeface="Arial" panose="020B0604020202020204" pitchFamily="34" charset="0"/>
                  <a:ea typeface="ADLaM Display" panose="02010000000000000000" pitchFamily="2" charset="0"/>
                  <a:cs typeface="Arial" panose="020B0604020202020204" pitchFamily="34" charset="0"/>
                </a:rPr>
                <a:t>09</a:t>
              </a:r>
              <a:endParaRPr lang="es-CO" sz="4400" dirty="0">
                <a:solidFill>
                  <a:schemeClr val="bg1"/>
                </a:solidFill>
              </a:endParaRPr>
            </a:p>
          </p:txBody>
        </p:sp>
        <p:sp>
          <p:nvSpPr>
            <p:cNvPr id="21" name="CuadroTexto 20">
              <a:extLst>
                <a:ext uri="{FF2B5EF4-FFF2-40B4-BE49-F238E27FC236}">
                  <a16:creationId xmlns:a16="http://schemas.microsoft.com/office/drawing/2014/main" id="{5C9D129D-E184-B60C-98D2-FF7123DF2C23}"/>
                </a:ext>
              </a:extLst>
            </p:cNvPr>
            <p:cNvSpPr txBox="1"/>
            <p:nvPr/>
          </p:nvSpPr>
          <p:spPr>
            <a:xfrm>
              <a:off x="6233929" y="8700523"/>
              <a:ext cx="2937656" cy="523220"/>
            </a:xfrm>
            <a:prstGeom prst="rect">
              <a:avLst/>
            </a:prstGeom>
            <a:noFill/>
          </p:spPr>
          <p:txBody>
            <a:bodyPr wrap="square" rtlCol="0">
              <a:spAutoFit/>
            </a:bodyPr>
            <a:lstStyle/>
            <a:p>
              <a:r>
                <a:rPr lang="es-MX" sz="2800" b="1" dirty="0">
                  <a:solidFill>
                    <a:schemeClr val="bg1"/>
                  </a:solidFill>
                  <a:latin typeface="Arial" panose="020B0604020202020204" pitchFamily="34" charset="0"/>
                  <a:cs typeface="Arial" panose="020B0604020202020204" pitchFamily="34" charset="0"/>
                </a:rPr>
                <a:t>MAYO</a:t>
              </a:r>
              <a:endParaRPr lang="es-CO" sz="2800" b="1" dirty="0">
                <a:solidFill>
                  <a:schemeClr val="bg1"/>
                </a:solidFill>
                <a:latin typeface="Arial" panose="020B0604020202020204" pitchFamily="34" charset="0"/>
                <a:cs typeface="Arial" panose="020B0604020202020204" pitchFamily="34" charset="0"/>
              </a:endParaRPr>
            </a:p>
          </p:txBody>
        </p:sp>
        <p:sp>
          <p:nvSpPr>
            <p:cNvPr id="22" name="CuadroTexto 21">
              <a:extLst>
                <a:ext uri="{FF2B5EF4-FFF2-40B4-BE49-F238E27FC236}">
                  <a16:creationId xmlns:a16="http://schemas.microsoft.com/office/drawing/2014/main" id="{71F63901-AA9F-49A3-42FF-E8DF3385D944}"/>
                </a:ext>
              </a:extLst>
            </p:cNvPr>
            <p:cNvSpPr txBox="1"/>
            <p:nvPr/>
          </p:nvSpPr>
          <p:spPr>
            <a:xfrm>
              <a:off x="8310537" y="7966387"/>
              <a:ext cx="677108" cy="1115420"/>
            </a:xfrm>
            <a:prstGeom prst="rect">
              <a:avLst/>
            </a:prstGeom>
            <a:noFill/>
          </p:spPr>
          <p:txBody>
            <a:bodyPr vert="vert270" wrap="square" rtlCol="0">
              <a:spAutoFit/>
            </a:bodyPr>
            <a:lstStyle/>
            <a:p>
              <a:r>
                <a:rPr lang="es-MX" sz="3200" b="1" dirty="0">
                  <a:solidFill>
                    <a:srgbClr val="88BA01"/>
                  </a:solidFill>
                  <a:latin typeface="Arial" panose="020B0604020202020204" pitchFamily="34" charset="0"/>
                  <a:cs typeface="Arial" panose="020B0604020202020204" pitchFamily="34" charset="0"/>
                </a:rPr>
                <a:t>2024</a:t>
              </a:r>
              <a:endParaRPr lang="es-CO" sz="3200" b="1" dirty="0">
                <a:solidFill>
                  <a:srgbClr val="88BA01"/>
                </a:solidFill>
                <a:latin typeface="Arial" panose="020B0604020202020204" pitchFamily="34" charset="0"/>
                <a:cs typeface="Arial" panose="020B0604020202020204" pitchFamily="34" charset="0"/>
              </a:endParaRPr>
            </a:p>
          </p:txBody>
        </p:sp>
        <p:cxnSp>
          <p:nvCxnSpPr>
            <p:cNvPr id="24" name="Conector recto 23">
              <a:extLst>
                <a:ext uri="{FF2B5EF4-FFF2-40B4-BE49-F238E27FC236}">
                  <a16:creationId xmlns:a16="http://schemas.microsoft.com/office/drawing/2014/main" id="{C3B0A4A2-4B5A-9545-584A-48444E00CDC9}"/>
                </a:ext>
              </a:extLst>
            </p:cNvPr>
            <p:cNvCxnSpPr/>
            <p:nvPr/>
          </p:nvCxnSpPr>
          <p:spPr>
            <a:xfrm>
              <a:off x="9171585" y="7942954"/>
              <a:ext cx="0" cy="9153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85BECA9E-ADD4-3A26-49E5-88CBFBB045E3}"/>
                </a:ext>
              </a:extLst>
            </p:cNvPr>
            <p:cNvSpPr txBox="1"/>
            <p:nvPr/>
          </p:nvSpPr>
          <p:spPr>
            <a:xfrm>
              <a:off x="6590832" y="8088982"/>
              <a:ext cx="1306285" cy="584775"/>
            </a:xfrm>
            <a:prstGeom prst="rect">
              <a:avLst/>
            </a:prstGeom>
            <a:noFill/>
          </p:spPr>
          <p:txBody>
            <a:bodyPr wrap="square" rtlCol="0">
              <a:spAutoFit/>
            </a:bodyPr>
            <a:lstStyle/>
            <a:p>
              <a:r>
                <a:rPr lang="es-MX" sz="3200" dirty="0">
                  <a:solidFill>
                    <a:srgbClr val="88BA01"/>
                  </a:solidFill>
                </a:rPr>
                <a:t>AL</a:t>
              </a:r>
              <a:endParaRPr lang="es-CO" sz="3200" dirty="0">
                <a:solidFill>
                  <a:srgbClr val="88BA01"/>
                </a:solidFill>
              </a:endParaRPr>
            </a:p>
          </p:txBody>
        </p:sp>
        <p:pic>
          <p:nvPicPr>
            <p:cNvPr id="27" name="Imagen 26" descr="Icono&#10;&#10;Descripción generada automáticamente">
              <a:extLst>
                <a:ext uri="{FF2B5EF4-FFF2-40B4-BE49-F238E27FC236}">
                  <a16:creationId xmlns:a16="http://schemas.microsoft.com/office/drawing/2014/main" id="{BE259DA9-A739-8843-764D-14EA298291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989" y="8012848"/>
              <a:ext cx="895622" cy="895622"/>
            </a:xfrm>
            <a:prstGeom prst="rect">
              <a:avLst/>
            </a:prstGeom>
          </p:spPr>
        </p:pic>
        <p:sp>
          <p:nvSpPr>
            <p:cNvPr id="28" name="CuadroTexto 27">
              <a:extLst>
                <a:ext uri="{FF2B5EF4-FFF2-40B4-BE49-F238E27FC236}">
                  <a16:creationId xmlns:a16="http://schemas.microsoft.com/office/drawing/2014/main" id="{FA31B7D3-39E5-65FD-67F6-7BCFA3232480}"/>
                </a:ext>
              </a:extLst>
            </p:cNvPr>
            <p:cNvSpPr txBox="1"/>
            <p:nvPr/>
          </p:nvSpPr>
          <p:spPr>
            <a:xfrm>
              <a:off x="10521755" y="7966387"/>
              <a:ext cx="2937656" cy="954107"/>
            </a:xfrm>
            <a:prstGeom prst="rect">
              <a:avLst/>
            </a:prstGeom>
            <a:noFill/>
          </p:spPr>
          <p:txBody>
            <a:bodyPr wrap="square" rtlCol="0">
              <a:spAutoFit/>
            </a:bodyPr>
            <a:lstStyle/>
            <a:p>
              <a:r>
                <a:rPr lang="es-MX" sz="2800" dirty="0">
                  <a:solidFill>
                    <a:schemeClr val="bg1"/>
                  </a:solidFill>
                  <a:latin typeface="Arial" panose="020B0604020202020204" pitchFamily="34" charset="0"/>
                  <a:cs typeface="Arial" panose="020B0604020202020204" pitchFamily="34" charset="0"/>
                </a:rPr>
                <a:t>Ciudad de Guatemala</a:t>
              </a:r>
              <a:endParaRPr lang="es-CO" sz="28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877882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198</TotalTime>
  <Words>1546</Words>
  <Application>Microsoft Office PowerPoint</Application>
  <PresentationFormat>Personalizado</PresentationFormat>
  <Paragraphs>123</Paragraphs>
  <Slides>16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Barlow</vt:lpstr>
      <vt:lpstr>Wingdings</vt:lpstr>
      <vt:lpstr>Arial</vt:lpstr>
      <vt:lpstr>Aptos</vt:lpstr>
      <vt:lpstr>HelveticaNeueLT Std Cn</vt:lpstr>
      <vt:lpstr>Office Theme</vt:lpstr>
      <vt:lpstr>Presentación de PowerPoint</vt:lpstr>
      <vt:lpstr>Presentación de PowerPoint</vt:lpstr>
      <vt:lpstr>Presentación de PowerPoint</vt:lpstr>
      <vt:lpstr>Presentación de PowerPoint</vt:lpstr>
      <vt:lpstr>El CBAM tiene historia</vt:lpstr>
      <vt:lpstr>Presentación de PowerPoint</vt:lpstr>
      <vt:lpstr>Cálculo del Ajuste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ficem portada y contr aportada</dc:title>
  <dc:creator>Alison</dc:creator>
  <cp:lastModifiedBy>administracion -</cp:lastModifiedBy>
  <cp:revision>37</cp:revision>
  <cp:lastPrinted>2024-03-18T13:59:10Z</cp:lastPrinted>
  <dcterms:created xsi:type="dcterms:W3CDTF">2023-02-24T22:40:23Z</dcterms:created>
  <dcterms:modified xsi:type="dcterms:W3CDTF">2024-04-26T08:20:20Z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2023-02-24T00:00:00Z</vt:filetime>
  </property>
  <property fmtid="{D5CDD505-2E9C-101B-9397-08002B2CF9AE}" pid="3" name="Creator">
    <vt:lpwstr>Adobe Illustrator 25.4 (Windows)</vt:lpwstr>
  </property>
  <property fmtid="{D5CDD505-2E9C-101B-9397-08002B2CF9AE}" pid="4" name="LastSaved">
    <vt:filetime>2023-02-24T00:00:00Z</vt:filetime>
  </property>
  <property fmtid="{D5CDD505-2E9C-101B-9397-08002B2CF9AE}" pid="5" name="Producer">
    <vt:lpwstr>Adobe PDF library 16.00</vt:lpwstr>
  </property>
</Properties>
</file>